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906000" type="A4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3090" y="9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E5A9-BC38-40E1-B065-274E3E4156A3}" type="datetimeFigureOut">
              <a:rPr lang="ko-KR" altLang="en-US" smtClean="0"/>
              <a:pPr/>
              <a:t>2021-03-05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FFB3-683C-452A-BFF1-A96D77CB6A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E5A9-BC38-40E1-B065-274E3E4156A3}" type="datetimeFigureOut">
              <a:rPr lang="ko-KR" altLang="en-US" smtClean="0"/>
              <a:pPr/>
              <a:t>2021-03-05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FFB3-683C-452A-BFF1-A96D77CB6A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E5A9-BC38-40E1-B065-274E3E4156A3}" type="datetimeFigureOut">
              <a:rPr lang="ko-KR" altLang="en-US" smtClean="0"/>
              <a:pPr/>
              <a:t>2021-03-05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FFB3-683C-452A-BFF1-A96D77CB6A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E5A9-BC38-40E1-B065-274E3E4156A3}" type="datetimeFigureOut">
              <a:rPr lang="ko-KR" altLang="en-US" smtClean="0"/>
              <a:pPr/>
              <a:t>2021-03-05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FFB3-683C-452A-BFF1-A96D77CB6A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E5A9-BC38-40E1-B065-274E3E4156A3}" type="datetimeFigureOut">
              <a:rPr lang="ko-KR" altLang="en-US" smtClean="0"/>
              <a:pPr/>
              <a:t>2021-03-05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FFB3-683C-452A-BFF1-A96D77CB6A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E5A9-BC38-40E1-B065-274E3E4156A3}" type="datetimeFigureOut">
              <a:rPr lang="ko-KR" altLang="en-US" smtClean="0"/>
              <a:pPr/>
              <a:t>2021-03-05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FFB3-683C-452A-BFF1-A96D77CB6A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E5A9-BC38-40E1-B065-274E3E4156A3}" type="datetimeFigureOut">
              <a:rPr lang="ko-KR" altLang="en-US" smtClean="0"/>
              <a:pPr/>
              <a:t>2021-03-05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FFB3-683C-452A-BFF1-A96D77CB6A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E5A9-BC38-40E1-B065-274E3E4156A3}" type="datetimeFigureOut">
              <a:rPr lang="ko-KR" altLang="en-US" smtClean="0"/>
              <a:pPr/>
              <a:t>2021-03-05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FFB3-683C-452A-BFF1-A96D77CB6A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E5A9-BC38-40E1-B065-274E3E4156A3}" type="datetimeFigureOut">
              <a:rPr lang="ko-KR" altLang="en-US" smtClean="0"/>
              <a:pPr/>
              <a:t>2021-03-05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FFB3-683C-452A-BFF1-A96D77CB6A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E5A9-BC38-40E1-B065-274E3E4156A3}" type="datetimeFigureOut">
              <a:rPr lang="ko-KR" altLang="en-US" smtClean="0"/>
              <a:pPr/>
              <a:t>2021-03-05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FFB3-683C-452A-BFF1-A96D77CB6A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E5A9-BC38-40E1-B065-274E3E4156A3}" type="datetimeFigureOut">
              <a:rPr lang="ko-KR" altLang="en-US" smtClean="0"/>
              <a:pPr/>
              <a:t>2021-03-05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FFB3-683C-452A-BFF1-A96D77CB6A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9E5A9-BC38-40E1-B065-274E3E4156A3}" type="datetimeFigureOut">
              <a:rPr lang="ko-KR" altLang="en-US" smtClean="0"/>
              <a:pPr/>
              <a:t>2021-03-05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5FFB3-683C-452A-BFF1-A96D77CB6A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81376" y="92648"/>
            <a:ext cx="6696000" cy="133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81376" y="1496616"/>
            <a:ext cx="6696000" cy="54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227721" y="344489"/>
            <a:ext cx="3497423" cy="30777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fontAlgn="base" latinLnBrk="0"/>
            <a:r>
              <a:rPr lang="ko-KR" altLang="en-US" sz="1400" dirty="0" smtClean="0">
                <a:latin typeface="휴먼둥근헤드라인" pitchFamily="18" charset="-127"/>
                <a:ea typeface="휴먼둥근헤드라인" pitchFamily="18" charset="-127"/>
              </a:rPr>
              <a:t>꿈꾸는 새날 함께 걷는 친구 </a:t>
            </a:r>
            <a:r>
              <a:rPr lang="ko-KR" altLang="en-US" sz="1400" dirty="0" smtClean="0">
                <a:solidFill>
                  <a:srgbClr val="FF0000"/>
                </a:solidFill>
                <a:latin typeface="휴먼둥근헤드라인" pitchFamily="18" charset="-127"/>
                <a:ea typeface="휴먼둥근헤드라인" pitchFamily="18" charset="-127"/>
              </a:rPr>
              <a:t>새</a:t>
            </a:r>
            <a:r>
              <a:rPr lang="en-US" altLang="ko-KR" sz="1400" dirty="0" smtClean="0">
                <a:latin typeface="휴먼둥근헤드라인" pitchFamily="18" charset="-127"/>
                <a:ea typeface="휴먼둥근헤드라인" pitchFamily="18" charset="-127"/>
              </a:rPr>
              <a:t>.</a:t>
            </a:r>
            <a:r>
              <a:rPr lang="ko-KR" altLang="en-US" sz="1400" dirty="0" smtClean="0">
                <a:solidFill>
                  <a:srgbClr val="00B050"/>
                </a:solidFill>
                <a:latin typeface="휴먼둥근헤드라인" pitchFamily="18" charset="-127"/>
                <a:ea typeface="휴먼둥근헤드라인" pitchFamily="18" charset="-127"/>
              </a:rPr>
              <a:t>날</a:t>
            </a:r>
            <a:r>
              <a:rPr lang="en-US" altLang="ko-KR" sz="1400" dirty="0" smtClean="0">
                <a:latin typeface="휴먼둥근헤드라인" pitchFamily="18" charset="-127"/>
                <a:ea typeface="휴먼둥근헤드라인" pitchFamily="18" charset="-127"/>
              </a:rPr>
              <a:t>.</a:t>
            </a:r>
            <a:r>
              <a:rPr lang="ko-KR" altLang="en-US" sz="1400" dirty="0" smtClean="0">
                <a:solidFill>
                  <a:srgbClr val="7030A0"/>
                </a:solidFill>
                <a:latin typeface="휴먼둥근헤드라인" pitchFamily="18" charset="-127"/>
                <a:ea typeface="휴먼둥근헤드라인" pitchFamily="18" charset="-127"/>
              </a:rPr>
              <a:t>지</a:t>
            </a:r>
            <a:r>
              <a:rPr lang="en-US" altLang="ko-KR" sz="1400" dirty="0">
                <a:latin typeface="휴먼둥근헤드라인" pitchFamily="18" charset="-127"/>
                <a:ea typeface="휴먼둥근헤드라인" pitchFamily="18" charset="-127"/>
              </a:rPr>
              <a:t>.</a:t>
            </a:r>
            <a:r>
              <a:rPr lang="ko-KR" altLang="en-US" sz="1400" dirty="0" smtClean="0">
                <a:solidFill>
                  <a:srgbClr val="0070C0"/>
                </a:solidFill>
                <a:latin typeface="휴먼둥근헤드라인" pitchFamily="18" charset="-127"/>
                <a:ea typeface="휴먼둥근헤드라인" pitchFamily="18" charset="-127"/>
              </a:rPr>
              <a:t>기</a:t>
            </a:r>
          </a:p>
        </p:txBody>
      </p:sp>
      <p:pic>
        <p:nvPicPr>
          <p:cNvPr id="6" name="Picture 2" descr="\\192.168.0.200\Multimedia\메인폴더\기관로고\새날지기마크 (2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4664" y="683570"/>
            <a:ext cx="4277895" cy="525014"/>
          </a:xfrm>
          <a:prstGeom prst="rect">
            <a:avLst/>
          </a:prstGeom>
          <a:noFill/>
        </p:spPr>
      </p:pic>
      <p:sp>
        <p:nvSpPr>
          <p:cNvPr id="12" name="모서리가 둥근 직사각형 11"/>
          <p:cNvSpPr/>
          <p:nvPr/>
        </p:nvSpPr>
        <p:spPr>
          <a:xfrm>
            <a:off x="548680" y="1424608"/>
            <a:ext cx="5688632" cy="72008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700" dirty="0" smtClean="0">
                <a:solidFill>
                  <a:sysClr val="windowText" lastClr="000000"/>
                </a:solidFill>
                <a:latin typeface="HY동녘B" pitchFamily="18" charset="-127"/>
                <a:ea typeface="HY동녘B" pitchFamily="18" charset="-127"/>
              </a:rPr>
              <a:t>청소년 동아리</a:t>
            </a:r>
            <a:r>
              <a:rPr lang="en-US" altLang="ko-KR" sz="27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“</a:t>
            </a:r>
            <a:r>
              <a:rPr lang="ko-KR" altLang="en-US" sz="27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또래지킴이</a:t>
            </a:r>
            <a:r>
              <a:rPr lang="en-US" altLang="ko-KR" sz="27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”</a:t>
            </a:r>
            <a:r>
              <a:rPr lang="ko-KR" altLang="en-US" sz="2700" dirty="0" smtClean="0">
                <a:solidFill>
                  <a:sysClr val="windowText" lastClr="000000"/>
                </a:solidFill>
                <a:latin typeface="HY동녘B" pitchFamily="18" charset="-127"/>
                <a:ea typeface="HY동녘B" pitchFamily="18" charset="-127"/>
              </a:rPr>
              <a:t>모집</a:t>
            </a:r>
            <a:endParaRPr lang="ko-KR" altLang="en-US" sz="2700" dirty="0">
              <a:solidFill>
                <a:sysClr val="windowText" lastClr="000000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2055" name="Picture 7" descr="C:\Users\BSK\AppData\Local\Microsoft\Windows\Temporary Internet Files\Content.IE5\UUSTMCB8\159[1].jpg"/>
          <p:cNvPicPr>
            <a:picLocks noChangeAspect="1" noChangeArrowheads="1"/>
          </p:cNvPicPr>
          <p:nvPr/>
        </p:nvPicPr>
        <p:blipFill>
          <a:blip r:embed="rId3" cstate="print"/>
          <a:srcRect t="9339" b="15949"/>
          <a:stretch>
            <a:fillRect/>
          </a:stretch>
        </p:blipFill>
        <p:spPr bwMode="auto">
          <a:xfrm>
            <a:off x="4725144" y="200472"/>
            <a:ext cx="1928098" cy="1152128"/>
          </a:xfrm>
          <a:prstGeom prst="rect">
            <a:avLst/>
          </a:prstGeom>
          <a:noFill/>
        </p:spPr>
      </p:pic>
      <p:grpSp>
        <p:nvGrpSpPr>
          <p:cNvPr id="17" name="그룹 16"/>
          <p:cNvGrpSpPr/>
          <p:nvPr/>
        </p:nvGrpSpPr>
        <p:grpSpPr>
          <a:xfrm>
            <a:off x="332656" y="2360712"/>
            <a:ext cx="6192688" cy="2088232"/>
            <a:chOff x="332656" y="4376936"/>
            <a:chExt cx="6192688" cy="2088232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332656" y="4736976"/>
              <a:ext cx="6192688" cy="172819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2800"/>
                </a:lnSpc>
              </a:pPr>
              <a:r>
                <a:rPr lang="en-US" altLang="ko-KR" sz="1600" dirty="0" smtClean="0">
                  <a:solidFill>
                    <a:sysClr val="windowText" lastClr="000000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ko-KR" altLang="en-US" sz="1600" dirty="0" smtClean="0">
                  <a:solidFill>
                    <a:sysClr val="windowText" lastClr="000000"/>
                  </a:solidFill>
                  <a:latin typeface="HY견고딕" pitchFamily="18" charset="-127"/>
                  <a:ea typeface="HY견고딕" pitchFamily="18" charset="-127"/>
                </a:rPr>
                <a:t>청소년들의 </a:t>
              </a:r>
              <a:r>
                <a:rPr lang="ko-KR" altLang="en-US" sz="1600" dirty="0" err="1" smtClean="0">
                  <a:solidFill>
                    <a:sysClr val="windowText" lastClr="000000"/>
                  </a:solidFill>
                  <a:latin typeface="HY견고딕" pitchFamily="18" charset="-127"/>
                  <a:ea typeface="HY견고딕" pitchFamily="18" charset="-127"/>
                </a:rPr>
                <a:t>성매매</a:t>
              </a:r>
              <a:r>
                <a:rPr lang="ko-KR" altLang="en-US" sz="1600" dirty="0" smtClean="0">
                  <a:solidFill>
                    <a:sysClr val="windowText" lastClr="000000"/>
                  </a:solidFill>
                  <a:latin typeface="HY견고딕" pitchFamily="18" charset="-127"/>
                  <a:ea typeface="HY견고딕" pitchFamily="18" charset="-127"/>
                </a:rPr>
                <a:t> 창구로 이용되는 각종 </a:t>
              </a:r>
              <a:r>
                <a:rPr lang="en-US" altLang="ko-KR" sz="1600" dirty="0" smtClean="0">
                  <a:solidFill>
                    <a:sysClr val="windowText" lastClr="000000"/>
                  </a:solidFill>
                  <a:latin typeface="HY견고딕" pitchFamily="18" charset="-127"/>
                  <a:ea typeface="HY견고딕" pitchFamily="18" charset="-127"/>
                </a:rPr>
                <a:t>SNS</a:t>
              </a:r>
              <a:r>
                <a:rPr lang="ko-KR" altLang="en-US" sz="1600" dirty="0" smtClean="0">
                  <a:solidFill>
                    <a:sysClr val="windowText" lastClr="000000"/>
                  </a:solidFill>
                  <a:latin typeface="HY견고딕" pitchFamily="18" charset="-127"/>
                  <a:ea typeface="HY견고딕" pitchFamily="18" charset="-127"/>
                </a:rPr>
                <a:t>는 성매매 유입뿐만 아니라 심각한 </a:t>
              </a:r>
              <a:r>
                <a:rPr lang="en-US" altLang="ko-KR" sz="1600" dirty="0" smtClean="0">
                  <a:solidFill>
                    <a:sysClr val="windowText" lastClr="000000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  <a:r>
                <a:rPr lang="ko-KR" altLang="en-US" sz="1600" dirty="0" smtClean="0">
                  <a:solidFill>
                    <a:sysClr val="windowText" lastClr="000000"/>
                  </a:solidFill>
                  <a:latin typeface="HY견고딕" pitchFamily="18" charset="-127"/>
                  <a:ea typeface="HY견고딕" pitchFamily="18" charset="-127"/>
                </a:rPr>
                <a:t>차 피해까지 이어지고 있다</a:t>
              </a:r>
              <a:r>
                <a:rPr lang="en-US" altLang="ko-KR" sz="1600" dirty="0" smtClean="0">
                  <a:solidFill>
                    <a:sysClr val="windowText" lastClr="000000"/>
                  </a:solidFill>
                  <a:latin typeface="HY견고딕" pitchFamily="18" charset="-127"/>
                  <a:ea typeface="HY견고딕" pitchFamily="18" charset="-127"/>
                </a:rPr>
                <a:t>. </a:t>
              </a:r>
              <a:r>
                <a:rPr lang="ko-KR" altLang="en-US" sz="1600" dirty="0" smtClean="0">
                  <a:solidFill>
                    <a:sysClr val="windowText" lastClr="000000"/>
                  </a:solidFill>
                  <a:latin typeface="HY견고딕" pitchFamily="18" charset="-127"/>
                  <a:ea typeface="HY견고딕" pitchFamily="18" charset="-127"/>
                </a:rPr>
                <a:t>이를 예방하기 위해 또래청소년들과 상호작용으로 건전한 성문화 정착을 위하여 홍보 및 상담등의 활동을 하는 동아리이다</a:t>
              </a:r>
              <a:r>
                <a:rPr lang="en-US" altLang="ko-KR" sz="1600" dirty="0" smtClean="0">
                  <a:solidFill>
                    <a:sysClr val="windowText" lastClr="000000"/>
                  </a:solidFill>
                  <a:latin typeface="HY견고딕" pitchFamily="18" charset="-127"/>
                  <a:ea typeface="HY견고딕" pitchFamily="18" charset="-127"/>
                </a:rPr>
                <a:t>.</a:t>
              </a:r>
              <a:endParaRPr lang="ko-KR" altLang="en-US" sz="1600" dirty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" name="갈매기형 수장 13"/>
            <p:cNvSpPr/>
            <p:nvPr/>
          </p:nvSpPr>
          <p:spPr>
            <a:xfrm flipH="1">
              <a:off x="332656" y="4376936"/>
              <a:ext cx="2880320" cy="504056"/>
            </a:xfrm>
            <a:prstGeom prst="chevron">
              <a:avLst/>
            </a:prstGeom>
            <a:solidFill>
              <a:schemeClr val="accent6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dirty="0" smtClean="0">
                  <a:solidFill>
                    <a:sysClr val="windowText" lastClr="000000"/>
                  </a:solidFill>
                  <a:latin typeface="HY견고딕" pitchFamily="18" charset="-127"/>
                  <a:ea typeface="HY견고딕" pitchFamily="18" charset="-127"/>
                </a:rPr>
                <a:t>또래지킴이</a:t>
              </a:r>
              <a:endParaRPr lang="ko-KR" altLang="en-US" sz="2000" dirty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116632" y="6969224"/>
            <a:ext cx="6669360" cy="2880320"/>
          </a:xfrm>
          <a:prstGeom prst="roundRect">
            <a:avLst>
              <a:gd name="adj" fmla="val 266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332656" y="4592960"/>
            <a:ext cx="4680520" cy="20882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 모집기간</a:t>
            </a: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 : 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상시</a:t>
            </a:r>
            <a:endParaRPr lang="en-US" altLang="ko-KR" sz="1400" dirty="0" smtClean="0">
              <a:solidFill>
                <a:sysClr val="windowText" lastClr="00000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FontTx/>
              <a:buChar char="-"/>
            </a:pP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 모집대상 </a:t>
            </a: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여수시 관내 중</a:t>
            </a: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고등학생 누구나</a:t>
            </a:r>
            <a:endParaRPr lang="en-US" altLang="ko-KR" sz="1400" dirty="0" smtClean="0">
              <a:solidFill>
                <a:sysClr val="windowText" lastClr="00000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FontTx/>
              <a:buChar char="-"/>
            </a:pP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활동기간 </a:t>
            </a: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매년 </a:t>
            </a: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~ 12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월</a:t>
            </a:r>
            <a:endParaRPr lang="en-US" altLang="ko-KR" sz="1400" dirty="0" smtClean="0">
              <a:solidFill>
                <a:sysClr val="windowText" lastClr="00000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FontTx/>
              <a:buChar char="-"/>
            </a:pP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활동내용 </a:t>
            </a: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청소년 </a:t>
            </a:r>
            <a:r>
              <a:rPr lang="ko-KR" altLang="en-US" sz="1400" dirty="0" err="1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성매매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 예방 및 근절 캠페인 등</a:t>
            </a:r>
            <a:endParaRPr lang="en-US" altLang="ko-KR" sz="1400" dirty="0" smtClean="0">
              <a:solidFill>
                <a:sysClr val="windowText" lastClr="00000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FontTx/>
              <a:buChar char="-"/>
            </a:pP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가입방법 </a:t>
            </a: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아래의 신청서를 작성하여 </a:t>
            </a:r>
            <a:r>
              <a:rPr lang="ko-KR" altLang="en-US" sz="1400" dirty="0" err="1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이메일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 이나</a:t>
            </a:r>
            <a:endParaRPr lang="en-US" altLang="ko-KR" sz="1400" dirty="0" smtClean="0">
              <a:solidFill>
                <a:sysClr val="windowText" lastClr="0000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                  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사진을 찍어 문자로 접수</a:t>
            </a: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~!!</a:t>
            </a:r>
          </a:p>
          <a:p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- saenaljiki@hanmail.net / 010-6420-8297</a:t>
            </a:r>
          </a:p>
          <a:p>
            <a:pPr>
              <a:buFontTx/>
              <a:buChar char="-"/>
            </a:pP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담당자 </a:t>
            </a: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 err="1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배다애</a:t>
            </a: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(061-662-8296)</a:t>
            </a:r>
            <a:endParaRPr lang="en-US" altLang="ko-KR" sz="1400" u="sng" dirty="0" smtClean="0">
              <a:solidFill>
                <a:sysClr val="windowText" lastClr="00000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 fontAlgn="base">
              <a:lnSpc>
                <a:spcPct val="150000"/>
              </a:lnSpc>
            </a:pPr>
            <a:r>
              <a:rPr lang="en-US" altLang="ko-KR" sz="1400" dirty="0" smtClean="0">
                <a:solidFill>
                  <a:sysClr val="windowText" lastClr="000000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1300" b="1" i="1" kern="0" dirty="0" smtClean="0">
                <a:solidFill>
                  <a:srgbClr val="FF0000"/>
                </a:solidFill>
                <a:ea typeface="함초롬돋움"/>
              </a:rPr>
              <a:t>※</a:t>
            </a:r>
            <a:r>
              <a:rPr lang="en-US" altLang="ko-KR" sz="1300" i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300" i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활동시간은 봉사실적으로 입력됩니다</a:t>
            </a:r>
            <a:r>
              <a:rPr lang="en-US" altLang="ko-KR" sz="1300" i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en-US" altLang="ko-KR" sz="1300" b="1" i="1" kern="0" dirty="0" smtClean="0">
                <a:solidFill>
                  <a:srgbClr val="FF0000"/>
                </a:solidFill>
                <a:ea typeface="함초롬돋움"/>
              </a:rPr>
              <a:t>※</a:t>
            </a:r>
            <a:r>
              <a:rPr lang="en-US" altLang="ko-KR" sz="1300" i="1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300" i="1" kern="0" dirty="0" smtClean="0">
              <a:solidFill>
                <a:srgbClr val="FF0000"/>
              </a:solidFill>
            </a:endParaRPr>
          </a:p>
        </p:txBody>
      </p:sp>
      <p:pic>
        <p:nvPicPr>
          <p:cNvPr id="1026" name="Picture 2" descr="\\LG-NAS\Multimedia\메인폴더\또래지킴이\2019년\자료\팝업창\2019.4 또래지킴이\이미지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8961" y="4664969"/>
            <a:ext cx="1600399" cy="2088231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04664" y="7059230"/>
            <a:ext cx="6264696" cy="2608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&lt;</a:t>
            </a:r>
            <a:r>
              <a:rPr lang="ko-KR" altLang="en-US" sz="2400" b="1" dirty="0" smtClean="0"/>
              <a:t>가입신청서</a:t>
            </a:r>
            <a:r>
              <a:rPr lang="en-US" altLang="ko-KR" sz="2400" b="1" dirty="0" smtClean="0"/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sz="1700" dirty="0" smtClean="0"/>
              <a:t>▶ 학생이름 </a:t>
            </a:r>
            <a:r>
              <a:rPr lang="en-US" altLang="ko-KR" sz="1700" dirty="0" smtClean="0"/>
              <a:t>:                    </a:t>
            </a:r>
            <a:r>
              <a:rPr lang="ko-KR" altLang="en-US" sz="1700" dirty="0" smtClean="0"/>
              <a:t>▶ 학교</a:t>
            </a:r>
            <a:r>
              <a:rPr lang="en-US" altLang="ko-KR" sz="1700" dirty="0" smtClean="0"/>
              <a:t>/</a:t>
            </a:r>
            <a:r>
              <a:rPr lang="ko-KR" altLang="en-US" sz="1700" dirty="0" smtClean="0"/>
              <a:t>학년 </a:t>
            </a:r>
            <a:r>
              <a:rPr lang="en-US" altLang="ko-KR" sz="1700" dirty="0" smtClean="0"/>
              <a:t>:</a:t>
            </a:r>
          </a:p>
          <a:p>
            <a:pPr>
              <a:lnSpc>
                <a:spcPts val="2700"/>
              </a:lnSpc>
            </a:pPr>
            <a:r>
              <a:rPr lang="ko-KR" altLang="en-US" sz="1700" dirty="0" smtClean="0"/>
              <a:t>▶</a:t>
            </a:r>
            <a:r>
              <a:rPr lang="en-US" altLang="ko-KR" sz="1700" dirty="0" smtClean="0"/>
              <a:t> </a:t>
            </a:r>
            <a:r>
              <a:rPr lang="ko-KR" altLang="en-US" sz="1700" dirty="0" smtClean="0"/>
              <a:t>생년월일 </a:t>
            </a:r>
            <a:r>
              <a:rPr lang="en-US" altLang="ko-KR" sz="1700" dirty="0" smtClean="0"/>
              <a:t>:                    </a:t>
            </a:r>
            <a:r>
              <a:rPr lang="ko-KR" altLang="en-US" sz="1700" dirty="0" smtClean="0"/>
              <a:t>▶ 연락처 </a:t>
            </a:r>
            <a:r>
              <a:rPr lang="en-US" altLang="ko-KR" sz="1700" dirty="0" smtClean="0"/>
              <a:t>:</a:t>
            </a:r>
          </a:p>
          <a:p>
            <a:pPr>
              <a:lnSpc>
                <a:spcPts val="2700"/>
              </a:lnSpc>
            </a:pPr>
            <a:r>
              <a:rPr lang="ko-KR" altLang="en-US" sz="1700" dirty="0" smtClean="0"/>
              <a:t>▶</a:t>
            </a:r>
            <a:r>
              <a:rPr lang="en-US" altLang="ko-KR" sz="1700" dirty="0" smtClean="0"/>
              <a:t> VMS-ID :</a:t>
            </a:r>
          </a:p>
          <a:p>
            <a:pPr>
              <a:lnSpc>
                <a:spcPts val="2700"/>
              </a:lnSpc>
            </a:pPr>
            <a:r>
              <a:rPr lang="ko-KR" altLang="en-US" sz="1700" dirty="0" smtClean="0"/>
              <a:t>▶ 개인정보 수집</a:t>
            </a:r>
            <a:r>
              <a:rPr lang="en-US" altLang="ko-KR" sz="1700" b="1" dirty="0" smtClean="0">
                <a:latin typeface="맑은 고딕"/>
                <a:ea typeface="맑은 고딕"/>
              </a:rPr>
              <a:t>·</a:t>
            </a:r>
            <a:r>
              <a:rPr lang="ko-KR" altLang="en-US" sz="1700" dirty="0" smtClean="0"/>
              <a:t>활용 동의서                </a:t>
            </a:r>
            <a:endParaRPr lang="en-US" altLang="ko-KR" sz="1700" dirty="0" smtClean="0"/>
          </a:p>
          <a:p>
            <a:pPr>
              <a:lnSpc>
                <a:spcPts val="2700"/>
              </a:lnSpc>
            </a:pPr>
            <a:r>
              <a:rPr lang="en-US" altLang="ko-KR" dirty="0" smtClean="0">
                <a:latin typeface="맑은 고딕"/>
                <a:ea typeface="맑은 고딕"/>
              </a:rPr>
              <a:t>                                                       </a:t>
            </a:r>
            <a:r>
              <a:rPr lang="ko-KR" altLang="en-US" sz="1600" dirty="0" smtClean="0">
                <a:latin typeface="맑은 고딕"/>
                <a:ea typeface="맑은 고딕"/>
              </a:rPr>
              <a:t>□동의   </a:t>
            </a:r>
            <a:endParaRPr lang="en-US" altLang="ko-KR" sz="1600" dirty="0" smtClean="0">
              <a:latin typeface="맑은 고딕"/>
              <a:ea typeface="맑은 고딕"/>
            </a:endParaRPr>
          </a:p>
          <a:p>
            <a:pPr>
              <a:lnSpc>
                <a:spcPts val="2700"/>
              </a:lnSpc>
            </a:pPr>
            <a:r>
              <a:rPr lang="en-US" altLang="ko-KR" sz="1600" dirty="0" smtClean="0">
                <a:latin typeface="맑은 고딕"/>
                <a:ea typeface="맑은 고딕"/>
              </a:rPr>
              <a:t>                                                              </a:t>
            </a:r>
            <a:r>
              <a:rPr lang="en-US" altLang="ko-KR" sz="900" dirty="0" smtClean="0">
                <a:latin typeface="맑은 고딕"/>
                <a:ea typeface="맑은 고딕"/>
              </a:rPr>
              <a:t> </a:t>
            </a:r>
            <a:r>
              <a:rPr lang="ko-KR" altLang="en-US" sz="1600" dirty="0" smtClean="0">
                <a:latin typeface="맑은 고딕"/>
                <a:ea typeface="맑은 고딕"/>
              </a:rPr>
              <a:t>□동의하지 않음</a:t>
            </a:r>
            <a:endParaRPr lang="en-US" altLang="ko-KR" sz="1600" dirty="0" smtClean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692697" y="8963697"/>
          <a:ext cx="3960439" cy="669823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95813"/>
                <a:gridCol w="3064626"/>
              </a:tblGrid>
              <a:tr h="27583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수집항목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학교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학년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생년월일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연락처</a:t>
                      </a:r>
                      <a:endParaRPr lang="ko-KR" altLang="en-US" sz="1400" dirty="0"/>
                    </a:p>
                  </a:txBody>
                  <a:tcPr/>
                </a:tc>
              </a:tr>
              <a:tr h="3650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활용목적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VMS </a:t>
                      </a:r>
                      <a:r>
                        <a:rPr lang="ko-KR" altLang="en-US" sz="1400" dirty="0" smtClean="0"/>
                        <a:t>봉사시간입력 및 정보수집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167</Words>
  <Application>Microsoft Office PowerPoint</Application>
  <PresentationFormat>A4 용지(210x297mm)</PresentationFormat>
  <Paragraphs>25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HY견고딕</vt:lpstr>
      <vt:lpstr>HY동녘B</vt:lpstr>
      <vt:lpstr>맑은 고딕</vt:lpstr>
      <vt:lpstr>함초롬돋움</vt:lpstr>
      <vt:lpstr>휴먼둥근헤드라인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BSK</dc:creator>
  <cp:lastModifiedBy>사용자</cp:lastModifiedBy>
  <cp:revision>60</cp:revision>
  <dcterms:created xsi:type="dcterms:W3CDTF">2020-01-28T07:59:46Z</dcterms:created>
  <dcterms:modified xsi:type="dcterms:W3CDTF">2021-03-05T05:00:58Z</dcterms:modified>
</cp:coreProperties>
</file>