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324" r:id="rId7"/>
    <p:sldId id="263" r:id="rId8"/>
    <p:sldId id="275" r:id="rId9"/>
    <p:sldId id="276" r:id="rId10"/>
    <p:sldId id="277" r:id="rId11"/>
    <p:sldId id="282" r:id="rId12"/>
    <p:sldId id="278" r:id="rId13"/>
    <p:sldId id="279" r:id="rId14"/>
    <p:sldId id="280" r:id="rId15"/>
    <p:sldId id="281" r:id="rId16"/>
    <p:sldId id="271" r:id="rId17"/>
    <p:sldId id="283" r:id="rId18"/>
    <p:sldId id="285" r:id="rId19"/>
    <p:sldId id="286" r:id="rId20"/>
    <p:sldId id="272" r:id="rId21"/>
    <p:sldId id="292" r:id="rId22"/>
    <p:sldId id="264" r:id="rId23"/>
    <p:sldId id="325" r:id="rId24"/>
    <p:sldId id="326" r:id="rId25"/>
    <p:sldId id="321" r:id="rId26"/>
    <p:sldId id="322" r:id="rId27"/>
    <p:sldId id="318" r:id="rId28"/>
    <p:sldId id="323" r:id="rId29"/>
    <p:sldId id="293" r:id="rId30"/>
    <p:sldId id="269" r:id="rId31"/>
    <p:sldId id="270" r:id="rId32"/>
    <p:sldId id="290" r:id="rId33"/>
    <p:sldId id="291" r:id="rId34"/>
    <p:sldId id="287" r:id="rId35"/>
    <p:sldId id="289" r:id="rId36"/>
    <p:sldId id="266" r:id="rId37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B9F"/>
    <a:srgbClr val="7C9DBC"/>
    <a:srgbClr val="B7E8FA"/>
    <a:srgbClr val="46719B"/>
    <a:srgbClr val="F1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4" autoAdjust="0"/>
    <p:restoredTop sz="94649" autoAdjust="0"/>
  </p:normalViewPr>
  <p:slideViewPr>
    <p:cSldViewPr>
      <p:cViewPr varScale="1">
        <p:scale>
          <a:sx n="76" d="100"/>
          <a:sy n="76" d="100"/>
        </p:scale>
        <p:origin x="2670" y="10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76156-1362-49E3-B5C5-12B9B64934CD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018B-486A-4A13-911E-B6EC0B6EA5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7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94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1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33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7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169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7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80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79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078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574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5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844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305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89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972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57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09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94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88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9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85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12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018B-486A-4A13-911E-B6EC0B6EA5F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2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0C1-193F-4790-9C71-2728F70A142C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AD49-5C83-47F6-802B-E5F6AF5005E2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57D8-9808-4FF3-B709-D86E5ACBA498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일반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E28033A-2887-44C2-926B-181D8D74D16B}"/>
              </a:ext>
            </a:extLst>
          </p:cNvPr>
          <p:cNvCxnSpPr/>
          <p:nvPr userDrawn="1"/>
        </p:nvCxnSpPr>
        <p:spPr>
          <a:xfrm>
            <a:off x="2635" y="486367"/>
            <a:ext cx="6856024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EE3FB9-3A0B-4ACD-9DBF-428A6AF483BF}"/>
              </a:ext>
            </a:extLst>
          </p:cNvPr>
          <p:cNvGrpSpPr/>
          <p:nvPr userDrawn="1"/>
        </p:nvGrpSpPr>
        <p:grpSpPr>
          <a:xfrm>
            <a:off x="5409220" y="252886"/>
            <a:ext cx="328704" cy="94397"/>
            <a:chOff x="3139683" y="188640"/>
            <a:chExt cx="1253716" cy="36004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5D26CD6-AC53-4AD2-B5F2-CA559CB9A8AB}"/>
                </a:ext>
              </a:extLst>
            </p:cNvPr>
            <p:cNvSpPr/>
            <p:nvPr/>
          </p:nvSpPr>
          <p:spPr>
            <a:xfrm>
              <a:off x="3139683" y="188640"/>
              <a:ext cx="360040" cy="360040"/>
            </a:xfrm>
            <a:prstGeom prst="rect">
              <a:avLst/>
            </a:prstGeom>
            <a:solidFill>
              <a:srgbClr val="F189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45C345F-EAFE-4FBE-A086-262517295873}"/>
                </a:ext>
              </a:extLst>
            </p:cNvPr>
            <p:cNvSpPr/>
            <p:nvPr/>
          </p:nvSpPr>
          <p:spPr>
            <a:xfrm>
              <a:off x="3586521" y="188640"/>
              <a:ext cx="360040" cy="360040"/>
            </a:xfrm>
            <a:prstGeom prst="rect">
              <a:avLst/>
            </a:prstGeom>
            <a:solidFill>
              <a:srgbClr val="FFC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BB34F04-7A53-4DEC-9272-2B105634C1C4}"/>
                </a:ext>
              </a:extLst>
            </p:cNvPr>
            <p:cNvSpPr/>
            <p:nvPr/>
          </p:nvSpPr>
          <p:spPr>
            <a:xfrm>
              <a:off x="4033359" y="188640"/>
              <a:ext cx="360040" cy="360040"/>
            </a:xfrm>
            <a:prstGeom prst="rect">
              <a:avLst/>
            </a:prstGeom>
            <a:solidFill>
              <a:srgbClr val="5DB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 Box 46">
            <a:extLst>
              <a:ext uri="{FF2B5EF4-FFF2-40B4-BE49-F238E27FC236}">
                <a16:creationId xmlns:a16="http://schemas.microsoft.com/office/drawing/2014/main" id="{63018BAB-F1FF-4F50-9D47-9DE0CA0FC5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454" y="175757"/>
            <a:ext cx="281038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1200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 </a:t>
            </a:r>
            <a:r>
              <a:rPr lang="ko-KR" altLang="en-US" sz="12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업무 매뉴얼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18D30AE-93BD-4202-B122-94696B3F3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83" y="183674"/>
            <a:ext cx="731622" cy="232822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8403FB9C-ED04-4C86-9884-A591CFF196D3}"/>
              </a:ext>
            </a:extLst>
          </p:cNvPr>
          <p:cNvGrpSpPr/>
          <p:nvPr userDrawn="1"/>
        </p:nvGrpSpPr>
        <p:grpSpPr>
          <a:xfrm>
            <a:off x="2691181" y="9611274"/>
            <a:ext cx="328704" cy="94397"/>
            <a:chOff x="3139683" y="188640"/>
            <a:chExt cx="1253716" cy="36004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10A46DB-4644-4D90-BFA4-CC42F812E072}"/>
                </a:ext>
              </a:extLst>
            </p:cNvPr>
            <p:cNvSpPr/>
            <p:nvPr/>
          </p:nvSpPr>
          <p:spPr>
            <a:xfrm>
              <a:off x="3139683" y="188640"/>
              <a:ext cx="360040" cy="360040"/>
            </a:xfrm>
            <a:prstGeom prst="rect">
              <a:avLst/>
            </a:prstGeom>
            <a:solidFill>
              <a:srgbClr val="F189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408AE0F-2354-47D6-908D-20BFB060091C}"/>
                </a:ext>
              </a:extLst>
            </p:cNvPr>
            <p:cNvSpPr/>
            <p:nvPr/>
          </p:nvSpPr>
          <p:spPr>
            <a:xfrm>
              <a:off x="3586521" y="188640"/>
              <a:ext cx="360040" cy="360040"/>
            </a:xfrm>
            <a:prstGeom prst="rect">
              <a:avLst/>
            </a:prstGeom>
            <a:solidFill>
              <a:srgbClr val="FFC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2E6935C-4A24-41E8-8FA1-1A68B71ADC90}"/>
                </a:ext>
              </a:extLst>
            </p:cNvPr>
            <p:cNvSpPr/>
            <p:nvPr/>
          </p:nvSpPr>
          <p:spPr>
            <a:xfrm>
              <a:off x="4033359" y="188640"/>
              <a:ext cx="360040" cy="360040"/>
            </a:xfrm>
            <a:prstGeom prst="rect">
              <a:avLst/>
            </a:prstGeom>
            <a:solidFill>
              <a:srgbClr val="5DB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BA103090-BEC1-474D-A177-9FE39BDEA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9492233"/>
            <a:ext cx="2267912" cy="24741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1ADDEA8-6335-4414-88E5-0D3928529B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96BA0B42-9953-4DBB-AB78-F0D14C5A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D367-18C2-4AF4-B82A-DCEC0A603D0A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F239-A886-4821-9A6F-581CFB00917B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B64-1CD8-4C12-918A-A49B94E34064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03D8-234E-460E-BE17-B9AE5F7626BD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A64E-8330-42E7-8F9E-B1E093DE7134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460C-250E-4C14-8AB9-0CB5F92BF271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B37-D8F7-4DBB-83C7-4BEAA00CFBE7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ABE1-DB7C-4529-82FC-DF110A0DAD9B}" type="datetime1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9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8815"/>
            <a:ext cx="6858000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0" y="1496616"/>
            <a:ext cx="6857999" cy="1667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업무 매뉴얼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인턴용</a:t>
            </a:r>
            <a:r>
              <a:rPr lang="en-US" altLang="ko-KR" sz="2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4578" y="441294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2019. 01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09.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2" descr="C:\Users\조근상\Documents\이미지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721" y="9272926"/>
            <a:ext cx="1592131" cy="409296"/>
          </a:xfrm>
          <a:prstGeom prst="rect">
            <a:avLst/>
          </a:prstGeom>
          <a:noFill/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365158"/>
            <a:ext cx="2267912" cy="2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(7/12)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농림사업 검색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사업 검색 팝업창을 띄웁니다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본인 담당 사업 선택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1933115" y="5362287"/>
            <a:ext cx="193935" cy="74351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1448780" y="53850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92" y="4088904"/>
            <a:ext cx="4104270" cy="4403417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3923569" y="5362958"/>
            <a:ext cx="252027" cy="90010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317979" y="5686995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A71E9-C412-4E53-88AC-F699027A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7AD09EAC-89C0-4AC0-9BB5-11936D61B4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62828" y="4574958"/>
            <a:ext cx="1116123" cy="100811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6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(8/12)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기관명의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소속기관 검색 팝업창을 띄웁니다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 소속기관 명의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단계로 이동합니다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4264898" y="5752892"/>
            <a:ext cx="193935" cy="4385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825044" y="581709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6" y="1935991"/>
            <a:ext cx="2594747" cy="373708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4135591" y="3423708"/>
            <a:ext cx="238113" cy="3658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790175" y="3473655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34E93B-69B0-4510-BE4A-2399D3AE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AC9EAE6B-51D1-4F54-ACEC-E4EB4BB8DE60}"/>
              </a:ext>
            </a:extLst>
          </p:cNvPr>
          <p:cNvCxnSpPr>
            <a:cxnSpLocks/>
            <a:stCxn id="28" idx="2"/>
            <a:endCxn id="3" idx="3"/>
          </p:cNvCxnSpPr>
          <p:nvPr/>
        </p:nvCxnSpPr>
        <p:spPr>
          <a:xfrm flipH="1" flipV="1">
            <a:off x="4547583" y="3804536"/>
            <a:ext cx="33547" cy="2167620"/>
          </a:xfrm>
          <a:prstGeom prst="curvedConnector3">
            <a:avLst>
              <a:gd name="adj1" fmla="val -581432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8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(9/12)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 검색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주소 검색 팝업창을 띄웁니다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 주소의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나머지 주소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4264898" y="6148936"/>
            <a:ext cx="193935" cy="4385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825044" y="621314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0" y="2083188"/>
            <a:ext cx="4104270" cy="373708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4099321" y="3536281"/>
            <a:ext cx="238113" cy="3658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753905" y="358622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3628200" y="4511949"/>
            <a:ext cx="234027" cy="417646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58EEF6C-BB34-413B-9A86-26EDB10AFDDD}"/>
              </a:ext>
            </a:extLst>
          </p:cNvPr>
          <p:cNvSpPr/>
          <p:nvPr/>
        </p:nvSpPr>
        <p:spPr>
          <a:xfrm>
            <a:off x="1411433" y="63211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34E93B-69B0-4510-BE4A-2399D3AE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F187BB6E-3F9C-46F7-9C02-A5A554D611A3}"/>
              </a:ext>
            </a:extLst>
          </p:cNvPr>
          <p:cNvCxnSpPr>
            <a:cxnSpLocks/>
            <a:stCxn id="28" idx="2"/>
            <a:endCxn id="3" idx="3"/>
          </p:cNvCxnSpPr>
          <p:nvPr/>
        </p:nvCxnSpPr>
        <p:spPr>
          <a:xfrm flipV="1">
            <a:off x="4581130" y="3951733"/>
            <a:ext cx="12700" cy="2416467"/>
          </a:xfrm>
          <a:prstGeom prst="curvedConnector3">
            <a:avLst>
              <a:gd name="adj1" fmla="val 180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4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8280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(10/12)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휴대폰 번호를 입력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“SMS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클릭하면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화면처럼 인증 타임이 나타나게 되며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입력한 휴대폰 번호로 발송된 인증 번호를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입력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인증완료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2855073" y="7176633"/>
            <a:ext cx="216023" cy="5932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2348880" y="732926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3" y="6763916"/>
            <a:ext cx="4104270" cy="27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1660977" y="676150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4625119" y="6613577"/>
            <a:ext cx="204048" cy="54788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58EEF6C-BB34-413B-9A86-26EDB10AFDDD}"/>
              </a:ext>
            </a:extLst>
          </p:cNvPr>
          <p:cNvSpPr/>
          <p:nvPr/>
        </p:nvSpPr>
        <p:spPr>
          <a:xfrm>
            <a:off x="4365104" y="650117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AFD2D8D-301A-43B8-86CE-84C708964462}"/>
              </a:ext>
            </a:extLst>
          </p:cNvPr>
          <p:cNvSpPr/>
          <p:nvPr/>
        </p:nvSpPr>
        <p:spPr>
          <a:xfrm>
            <a:off x="5127667" y="650117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84ABAE-F227-43A9-96C5-C4C043230AAC}"/>
              </a:ext>
            </a:extLst>
          </p:cNvPr>
          <p:cNvSpPr/>
          <p:nvPr/>
        </p:nvSpPr>
        <p:spPr>
          <a:xfrm rot="16200000">
            <a:off x="5129030" y="6709353"/>
            <a:ext cx="200338" cy="3600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73EE8F-B078-4DE6-B4FF-E14E3941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0" y="4714842"/>
            <a:ext cx="4677428" cy="47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80E44F2-06C7-42DF-B766-81B74A0423AD}"/>
              </a:ext>
            </a:extLst>
          </p:cNvPr>
          <p:cNvSpPr/>
          <p:nvPr/>
        </p:nvSpPr>
        <p:spPr>
          <a:xfrm>
            <a:off x="4487878" y="455168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842C94-2F13-4B14-81F3-F49E322F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998F04-F78C-4C60-B3E1-08AC22F00F9A}"/>
              </a:ext>
            </a:extLst>
          </p:cNvPr>
          <p:cNvSpPr/>
          <p:nvPr/>
        </p:nvSpPr>
        <p:spPr>
          <a:xfrm>
            <a:off x="2302126" y="4979289"/>
            <a:ext cx="91085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AD4F92B-D71E-41D8-96D1-A5F93B4DA4C9}"/>
              </a:ext>
            </a:extLst>
          </p:cNvPr>
          <p:cNvSpPr/>
          <p:nvPr/>
        </p:nvSpPr>
        <p:spPr>
          <a:xfrm>
            <a:off x="2302126" y="4907281"/>
            <a:ext cx="91085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906BFD55-DEFD-4AC7-9494-0C0443BC11EB}"/>
              </a:ext>
            </a:extLst>
          </p:cNvPr>
          <p:cNvCxnSpPr>
            <a:cxnSpLocks/>
            <a:stCxn id="28" idx="2"/>
            <a:endCxn id="3" idx="3"/>
          </p:cNvCxnSpPr>
          <p:nvPr/>
        </p:nvCxnSpPr>
        <p:spPr>
          <a:xfrm flipV="1">
            <a:off x="3259732" y="6902574"/>
            <a:ext cx="2653541" cy="570706"/>
          </a:xfrm>
          <a:prstGeom prst="curvedConnector3">
            <a:avLst>
              <a:gd name="adj1" fmla="val 108615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93F27766-FE18-4198-8FA4-CFCCA0CCE8B6}"/>
              </a:ext>
            </a:extLst>
          </p:cNvPr>
          <p:cNvCxnSpPr>
            <a:cxnSpLocks/>
            <a:stCxn id="22" idx="2"/>
            <a:endCxn id="8" idx="3"/>
          </p:cNvCxnSpPr>
          <p:nvPr/>
        </p:nvCxnSpPr>
        <p:spPr>
          <a:xfrm flipH="1" flipV="1">
            <a:off x="5406128" y="4953000"/>
            <a:ext cx="3092" cy="1936374"/>
          </a:xfrm>
          <a:prstGeom prst="curvedConnector3">
            <a:avLst>
              <a:gd name="adj1" fmla="val -7293273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6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8280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(11/12)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이전 설명과 같이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 또는 선택 입력란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⑩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⑪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⑫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⑭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입력 또는 선택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⑮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클릭하여 회원가입을 완료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2834935" y="8137074"/>
            <a:ext cx="252028" cy="93610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1340768" y="427855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3949091" y="429163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2338262" y="3707493"/>
            <a:ext cx="215795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58EEF6C-BB34-413B-9A86-26EDB10AFDDD}"/>
              </a:ext>
            </a:extLst>
          </p:cNvPr>
          <p:cNvSpPr/>
          <p:nvPr/>
        </p:nvSpPr>
        <p:spPr>
          <a:xfrm>
            <a:off x="1340768" y="459296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AFD2D8D-301A-43B8-86CE-84C708964462}"/>
              </a:ext>
            </a:extLst>
          </p:cNvPr>
          <p:cNvSpPr/>
          <p:nvPr/>
        </p:nvSpPr>
        <p:spPr>
          <a:xfrm>
            <a:off x="1340768" y="488099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EE40FB-AC70-4E50-AE63-FDC3C845AF2A}"/>
              </a:ext>
            </a:extLst>
          </p:cNvPr>
          <p:cNvSpPr/>
          <p:nvPr/>
        </p:nvSpPr>
        <p:spPr>
          <a:xfrm rot="16200000">
            <a:off x="4909838" y="3717013"/>
            <a:ext cx="196753" cy="1627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234DA64-2EB7-41CA-B2D4-40A1241A4091}"/>
              </a:ext>
            </a:extLst>
          </p:cNvPr>
          <p:cNvSpPr/>
          <p:nvPr/>
        </p:nvSpPr>
        <p:spPr>
          <a:xfrm rot="16200000">
            <a:off x="2358723" y="3979982"/>
            <a:ext cx="174874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9710B65-236E-4F98-AA89-B6B43FEA8A4A}"/>
              </a:ext>
            </a:extLst>
          </p:cNvPr>
          <p:cNvSpPr/>
          <p:nvPr/>
        </p:nvSpPr>
        <p:spPr>
          <a:xfrm rot="16200000">
            <a:off x="2358720" y="4210396"/>
            <a:ext cx="174874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72E1625-1C1F-4AF8-8619-6998FD3D14CA}"/>
              </a:ext>
            </a:extLst>
          </p:cNvPr>
          <p:cNvSpPr/>
          <p:nvPr/>
        </p:nvSpPr>
        <p:spPr>
          <a:xfrm rot="16200000">
            <a:off x="2358720" y="4432605"/>
            <a:ext cx="174874" cy="1627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9381F2E-A3CE-4F34-9D6E-FBD1E94B4B11}"/>
              </a:ext>
            </a:extLst>
          </p:cNvPr>
          <p:cNvSpPr/>
          <p:nvPr/>
        </p:nvSpPr>
        <p:spPr>
          <a:xfrm rot="16200000">
            <a:off x="2086072" y="4946595"/>
            <a:ext cx="174874" cy="10708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B4D49E2-B91E-42DF-B4C1-1C31E85AA1BF}"/>
              </a:ext>
            </a:extLst>
          </p:cNvPr>
          <p:cNvSpPr/>
          <p:nvPr/>
        </p:nvSpPr>
        <p:spPr>
          <a:xfrm rot="16200000">
            <a:off x="4786372" y="4937074"/>
            <a:ext cx="174874" cy="10708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1E8B47E-1201-44FA-BF2C-E842A45CCF53}"/>
              </a:ext>
            </a:extLst>
          </p:cNvPr>
          <p:cNvSpPr/>
          <p:nvPr/>
        </p:nvSpPr>
        <p:spPr>
          <a:xfrm rot="16200000">
            <a:off x="4063484" y="4431674"/>
            <a:ext cx="135188" cy="255628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F1EE920-15B6-4FD7-B13E-D33E58C99CEC}"/>
              </a:ext>
            </a:extLst>
          </p:cNvPr>
          <p:cNvSpPr/>
          <p:nvPr/>
        </p:nvSpPr>
        <p:spPr>
          <a:xfrm rot="16200000">
            <a:off x="2756278" y="4770454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FC28510-A2B7-47B3-BC18-0051E4117507}"/>
              </a:ext>
            </a:extLst>
          </p:cNvPr>
          <p:cNvSpPr/>
          <p:nvPr/>
        </p:nvSpPr>
        <p:spPr>
          <a:xfrm rot="16200000">
            <a:off x="2756278" y="5157670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94C310A-D82E-49A9-B243-AAD21AC27476}"/>
              </a:ext>
            </a:extLst>
          </p:cNvPr>
          <p:cNvSpPr/>
          <p:nvPr/>
        </p:nvSpPr>
        <p:spPr>
          <a:xfrm rot="16200000">
            <a:off x="2756278" y="5360397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6D71A80-6329-4982-9078-873C018296D3}"/>
              </a:ext>
            </a:extLst>
          </p:cNvPr>
          <p:cNvSpPr/>
          <p:nvPr/>
        </p:nvSpPr>
        <p:spPr>
          <a:xfrm rot="16200000">
            <a:off x="2756278" y="5553714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2625471-2A7C-49A3-8D06-0FFCCBAB3EAE}"/>
              </a:ext>
            </a:extLst>
          </p:cNvPr>
          <p:cNvSpPr/>
          <p:nvPr/>
        </p:nvSpPr>
        <p:spPr>
          <a:xfrm rot="16200000">
            <a:off x="2756278" y="5792445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24965E4-D1BD-497D-8D53-404569BC6BF9}"/>
              </a:ext>
            </a:extLst>
          </p:cNvPr>
          <p:cNvSpPr/>
          <p:nvPr/>
        </p:nvSpPr>
        <p:spPr>
          <a:xfrm rot="16200000">
            <a:off x="2756278" y="6008469"/>
            <a:ext cx="157312" cy="24122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B308469-12B7-41E5-81CC-4AD7C285E062}"/>
              </a:ext>
            </a:extLst>
          </p:cNvPr>
          <p:cNvSpPr/>
          <p:nvPr/>
        </p:nvSpPr>
        <p:spPr>
          <a:xfrm rot="16200000">
            <a:off x="2044065" y="6972709"/>
            <a:ext cx="164591" cy="9951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A33AFCA-8993-402B-BC61-085E0D58772E}"/>
              </a:ext>
            </a:extLst>
          </p:cNvPr>
          <p:cNvSpPr/>
          <p:nvPr/>
        </p:nvSpPr>
        <p:spPr>
          <a:xfrm rot="16200000">
            <a:off x="2981627" y="6516497"/>
            <a:ext cx="153425" cy="28590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C9696274-A7D7-41EC-BDC7-B2720F160199}"/>
              </a:ext>
            </a:extLst>
          </p:cNvPr>
          <p:cNvSpPr/>
          <p:nvPr/>
        </p:nvSpPr>
        <p:spPr>
          <a:xfrm>
            <a:off x="1340768" y="514254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CFA183FA-CE43-49C6-8B70-3DD050896675}"/>
              </a:ext>
            </a:extLst>
          </p:cNvPr>
          <p:cNvSpPr/>
          <p:nvPr/>
        </p:nvSpPr>
        <p:spPr>
          <a:xfrm>
            <a:off x="1340768" y="534904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C7B08DBA-751B-4712-B0F1-ECB8CEAFB60B}"/>
              </a:ext>
            </a:extLst>
          </p:cNvPr>
          <p:cNvSpPr/>
          <p:nvPr/>
        </p:nvSpPr>
        <p:spPr>
          <a:xfrm>
            <a:off x="4047547" y="534904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C431660-2A0B-40FD-924E-2B959108D341}"/>
              </a:ext>
            </a:extLst>
          </p:cNvPr>
          <p:cNvSpPr/>
          <p:nvPr/>
        </p:nvSpPr>
        <p:spPr>
          <a:xfrm>
            <a:off x="2931423" y="54210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0BD6D0EC-0F73-466B-87E0-E436A58BB80B}"/>
              </a:ext>
            </a:extLst>
          </p:cNvPr>
          <p:cNvSpPr/>
          <p:nvPr/>
        </p:nvSpPr>
        <p:spPr>
          <a:xfrm>
            <a:off x="1340768" y="58531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46FFA0E5-AC5D-4424-9636-AE8FC340E303}"/>
              </a:ext>
            </a:extLst>
          </p:cNvPr>
          <p:cNvSpPr/>
          <p:nvPr/>
        </p:nvSpPr>
        <p:spPr>
          <a:xfrm>
            <a:off x="1124744" y="6285148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489FE8C3-2E33-4B4C-B0A5-3A1AAB65ED42}"/>
              </a:ext>
            </a:extLst>
          </p:cNvPr>
          <p:cNvSpPr/>
          <p:nvPr/>
        </p:nvSpPr>
        <p:spPr>
          <a:xfrm>
            <a:off x="1124744" y="6681192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ADA978BE-9DAD-433B-920A-20B6BCBB5E19}"/>
              </a:ext>
            </a:extLst>
          </p:cNvPr>
          <p:cNvSpPr/>
          <p:nvPr/>
        </p:nvSpPr>
        <p:spPr>
          <a:xfrm>
            <a:off x="1124744" y="7077236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946F5336-08CA-4E01-82A5-2A48AC4985D7}"/>
              </a:ext>
            </a:extLst>
          </p:cNvPr>
          <p:cNvSpPr/>
          <p:nvPr/>
        </p:nvSpPr>
        <p:spPr>
          <a:xfrm>
            <a:off x="1124744" y="7365268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A536283A-ED3B-4716-B034-1C7A0C64C29F}"/>
              </a:ext>
            </a:extLst>
          </p:cNvPr>
          <p:cNvSpPr/>
          <p:nvPr/>
        </p:nvSpPr>
        <p:spPr>
          <a:xfrm>
            <a:off x="1124744" y="7797316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5C875F5-D4FA-4859-9748-293DCED88003}"/>
              </a:ext>
            </a:extLst>
          </p:cNvPr>
          <p:cNvSpPr/>
          <p:nvPr/>
        </p:nvSpPr>
        <p:spPr>
          <a:xfrm>
            <a:off x="1988892" y="8445388"/>
            <a:ext cx="468000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D45F7F8-3836-486D-8185-478A47D1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805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8280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(12/12)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가입완료 화면이 뜨게 되면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화면이동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 로그인 화면으로 이동합니다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3602675"/>
            <a:ext cx="5256584" cy="376117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타원 38"/>
          <p:cNvSpPr/>
          <p:nvPr/>
        </p:nvSpPr>
        <p:spPr>
          <a:xfrm>
            <a:off x="2050095" y="6834843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F8DA58-9F8B-4329-BC43-EE03C51E3DC4}"/>
              </a:ext>
            </a:extLst>
          </p:cNvPr>
          <p:cNvSpPr/>
          <p:nvPr/>
        </p:nvSpPr>
        <p:spPr>
          <a:xfrm rot="16200000">
            <a:off x="2651430" y="6659704"/>
            <a:ext cx="252031" cy="8710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50FF3C2-EFA3-4490-AC27-A89023FE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63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중앙 우측 첫 번째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로그인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아이콘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1E6734-7439-4FC9-8F55-0890A250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072680"/>
            <a:ext cx="5874704" cy="50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BE4E044-79A1-45B4-A528-E2BA3604321E}"/>
              </a:ext>
            </a:extLst>
          </p:cNvPr>
          <p:cNvSpPr/>
          <p:nvPr/>
        </p:nvSpPr>
        <p:spPr>
          <a:xfrm rot="16200000">
            <a:off x="3031617" y="3598234"/>
            <a:ext cx="964474" cy="100131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9272028-5105-4FC2-9DBE-4104AD88824D}"/>
              </a:ext>
            </a:extLst>
          </p:cNvPr>
          <p:cNvSpPr/>
          <p:nvPr/>
        </p:nvSpPr>
        <p:spPr>
          <a:xfrm>
            <a:off x="2823411" y="336882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582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인증서를 선택하고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비밀번호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후에 확인 버튼을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1E6734-7439-4FC9-8F55-0890A250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72" y="2138993"/>
            <a:ext cx="5874704" cy="48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BE4E044-79A1-45B4-A528-E2BA3604321E}"/>
              </a:ext>
            </a:extLst>
          </p:cNvPr>
          <p:cNvSpPr/>
          <p:nvPr/>
        </p:nvSpPr>
        <p:spPr>
          <a:xfrm rot="16200000">
            <a:off x="3645024" y="4556957"/>
            <a:ext cx="252029" cy="154817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9272028-5105-4FC2-9DBE-4104AD88824D}"/>
              </a:ext>
            </a:extLst>
          </p:cNvPr>
          <p:cNvSpPr/>
          <p:nvPr/>
        </p:nvSpPr>
        <p:spPr>
          <a:xfrm>
            <a:off x="2708920" y="502500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CC25D7D-3318-4609-B4D0-BBE8F10B54C0}"/>
              </a:ext>
            </a:extLst>
          </p:cNvPr>
          <p:cNvSpPr/>
          <p:nvPr/>
        </p:nvSpPr>
        <p:spPr>
          <a:xfrm>
            <a:off x="2492896" y="54210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CB1527-BE9B-49A1-9C6A-EEA4B80930A4}"/>
              </a:ext>
            </a:extLst>
          </p:cNvPr>
          <p:cNvSpPr/>
          <p:nvPr/>
        </p:nvSpPr>
        <p:spPr>
          <a:xfrm rot="16200000">
            <a:off x="2957710" y="5342367"/>
            <a:ext cx="252028" cy="69055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30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(3/4)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좌측 상단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나의 업무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담당 사업 리스트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사업 시스템으로 이동합니다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우측 상단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일정 관리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일정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 일정 관리를 등록합니다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1B6D919-4C33-4147-A5F8-69F2E750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47" y="2108684"/>
            <a:ext cx="5816079" cy="28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AE0AE60-55A2-4DFE-93AC-28BBBEE43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84" y="4556957"/>
            <a:ext cx="5303237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05EAE499-F3C5-48BB-9040-39C906AC33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327" y="3498995"/>
            <a:ext cx="2148391" cy="35686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CCB5FEF9-3487-44DA-8D40-3FE77A1E5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5" y="6231904"/>
            <a:ext cx="5290439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D6268174-AEF8-4E8C-999E-F9EC9F00FFAD}"/>
              </a:ext>
            </a:extLst>
          </p:cNvPr>
          <p:cNvSpPr/>
          <p:nvPr/>
        </p:nvSpPr>
        <p:spPr>
          <a:xfrm rot="16200000">
            <a:off x="2294874" y="2666747"/>
            <a:ext cx="252029" cy="72008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6930D44A-E9EC-4804-9E53-227EC3F11074}"/>
              </a:ext>
            </a:extLst>
          </p:cNvPr>
          <p:cNvSpPr/>
          <p:nvPr/>
        </p:nvSpPr>
        <p:spPr>
          <a:xfrm>
            <a:off x="1772816" y="272075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77F5994-A3C0-4726-A7A9-204E4EFF354F}"/>
              </a:ext>
            </a:extLst>
          </p:cNvPr>
          <p:cNvSpPr/>
          <p:nvPr/>
        </p:nvSpPr>
        <p:spPr>
          <a:xfrm>
            <a:off x="3949091" y="297278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3F5AEEA-646C-4417-AA79-83B685B100C1}"/>
              </a:ext>
            </a:extLst>
          </p:cNvPr>
          <p:cNvSpPr/>
          <p:nvPr/>
        </p:nvSpPr>
        <p:spPr>
          <a:xfrm rot="16200000">
            <a:off x="4215024" y="3092977"/>
            <a:ext cx="166220" cy="20698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844824" y="5457056"/>
            <a:ext cx="4180279" cy="333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5725" indent="92075" algn="ctr" fontAlgn="base">
              <a:lnSpc>
                <a:spcPct val="150000"/>
              </a:lnSpc>
              <a:defRPr/>
            </a:pPr>
            <a:r>
              <a:rPr kumimoji="1" lang="ko-KR" altLang="en-US" sz="11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공동농업경영체관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5648BAED-1E3A-4552-B224-2C600B4F2FD5}"/>
              </a:ext>
            </a:extLst>
          </p:cNvPr>
          <p:cNvCxnSpPr>
            <a:cxnSpLocks/>
          </p:cNvCxnSpPr>
          <p:nvPr/>
        </p:nvCxnSpPr>
        <p:spPr>
          <a:xfrm rot="5400000">
            <a:off x="520458" y="3171513"/>
            <a:ext cx="3789931" cy="2653366"/>
          </a:xfrm>
          <a:prstGeom prst="curvedConnector3">
            <a:avLst>
              <a:gd name="adj1" fmla="val 74127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0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8507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(4/4)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좌측 하단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개인정보보호 보안관리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있는 보안교육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 파일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보안 교육을 수행합니다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우측 하단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게시판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시스템공지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업무별공지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사용자메뉴얼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등을 확인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90A910-2709-4E39-A67F-ABDE630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1B6D919-4C33-4147-A5F8-69F2E750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47" y="2419507"/>
            <a:ext cx="5816079" cy="28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AE0AE60-55A2-4DFE-93AC-28BBBEE43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84" y="4687759"/>
            <a:ext cx="5303237" cy="226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05EAE499-F3C5-48BB-9040-39C906AC33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92612" y="4597102"/>
            <a:ext cx="829523" cy="10115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CCB5FEF9-3487-44DA-8D40-3FE77A1E5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5" y="6361773"/>
            <a:ext cx="5290439" cy="226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5648BAED-1E3A-4552-B224-2C600B4F2F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88742" y="3982612"/>
            <a:ext cx="2808311" cy="2721371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0BC36BE-BA62-4757-BA63-8CB05E55E187}"/>
              </a:ext>
            </a:extLst>
          </p:cNvPr>
          <p:cNvSpPr/>
          <p:nvPr/>
        </p:nvSpPr>
        <p:spPr>
          <a:xfrm rot="16200000">
            <a:off x="1564258" y="4929077"/>
            <a:ext cx="1245209" cy="162018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D43990E-57BE-453E-B4A5-FEAE5BC07069}"/>
              </a:ext>
            </a:extLst>
          </p:cNvPr>
          <p:cNvSpPr/>
          <p:nvPr/>
        </p:nvSpPr>
        <p:spPr>
          <a:xfrm>
            <a:off x="1088740" y="493654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143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6858000" cy="989849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6B4913-9184-4842-B2C7-DD156E7D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Text Box 67">
            <a:extLst>
              <a:ext uri="{FF2B5EF4-FFF2-40B4-BE49-F238E27FC236}">
                <a16:creationId xmlns:a16="http://schemas.microsoft.com/office/drawing/2014/main" id="{18EF4C2B-308B-4D2E-8056-467ABF93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288" y="2408191"/>
            <a:ext cx="39532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ko-KR"/>
            </a:defPPr>
            <a:lvl1pPr marL="173038" indent="-173038" defTabSz="1584325">
              <a:lnSpc>
                <a:spcPct val="150000"/>
              </a:lnSpc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39738" lvl="1" indent="-173038" defTabSz="1584325">
              <a:lnSpc>
                <a:spcPct val="150000"/>
              </a:lnSpc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728663" indent="-173038" defTabSz="1584325"/>
            <a:lvl4pPr marL="1922463" indent="-342900" defTabSz="1584325"/>
            <a:lvl5pPr marL="2444750" indent="-342900" defTabSz="1584325"/>
            <a:lvl6pPr marL="2901950" indent="-342900" defTabSz="1584325" fontAlgn="base">
              <a:spcBef>
                <a:spcPct val="0"/>
              </a:spcBef>
              <a:spcAft>
                <a:spcPct val="0"/>
              </a:spcAft>
            </a:lvl6pPr>
            <a:lvl7pPr marL="3359150" indent="-342900" defTabSz="1584325" fontAlgn="base">
              <a:spcBef>
                <a:spcPct val="0"/>
              </a:spcBef>
              <a:spcAft>
                <a:spcPct val="0"/>
              </a:spcAft>
            </a:lvl7pPr>
            <a:lvl8pPr marL="3816350" indent="-342900" defTabSz="1584325" fontAlgn="base">
              <a:spcBef>
                <a:spcPct val="0"/>
              </a:spcBef>
              <a:spcAft>
                <a:spcPct val="0"/>
              </a:spcAft>
            </a:lvl8pPr>
            <a:lvl9pPr marL="4273550" indent="-342900" defTabSz="1584325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>
              <a:lnSpc>
                <a:spcPct val="200000"/>
              </a:lnSpc>
            </a:pPr>
            <a:r>
              <a:rPr lang="en-US" altLang="ko-KR" sz="1000" dirty="0"/>
              <a:t>3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4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16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20</a:t>
            </a:r>
          </a:p>
          <a:p>
            <a:pPr algn="r">
              <a:lnSpc>
                <a:spcPct val="200000"/>
              </a:lnSpc>
            </a:pP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21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22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/>
              <a:t>23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26</a:t>
            </a:r>
            <a:endParaRPr lang="en-US" altLang="ko-KR" sz="1000" dirty="0"/>
          </a:p>
          <a:p>
            <a:pPr algn="r">
              <a:lnSpc>
                <a:spcPct val="200000"/>
              </a:lnSpc>
            </a:pP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29</a:t>
            </a:r>
            <a:endParaRPr lang="en-US" altLang="ko-KR" sz="1000" dirty="0"/>
          </a:p>
          <a:p>
            <a:pPr algn="r">
              <a:lnSpc>
                <a:spcPct val="200000"/>
              </a:lnSpc>
            </a:pPr>
            <a:endParaRPr lang="en-US" altLang="ko-KR" sz="1000" dirty="0"/>
          </a:p>
          <a:p>
            <a:pPr algn="r">
              <a:lnSpc>
                <a:spcPct val="200000"/>
              </a:lnSpc>
            </a:pPr>
            <a:r>
              <a:rPr lang="en-US" altLang="ko-KR" sz="1000" dirty="0" smtClean="0"/>
              <a:t>30</a:t>
            </a:r>
            <a:endParaRPr lang="en-US" altLang="ko-KR" sz="1000" dirty="0"/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6A94BC77-2D28-40E4-94DE-B5CFF0501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509" y="2415811"/>
            <a:ext cx="406876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397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728663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922463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4750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9019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91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63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35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이용 방법</a:t>
            </a: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1.2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업무 포털 활용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1.3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 접근 방법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단계별 업무 절차</a:t>
            </a: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절차 한눈에 보기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2.1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인증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2.2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신청서 작성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	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주요 질문 및 답변</a:t>
            </a:r>
          </a:p>
          <a:p>
            <a:pPr>
              <a:lnSpc>
                <a:spcPct val="200000"/>
              </a:lnSpc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오류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대응법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7" name="Text Box 66">
            <a:extLst>
              <a:ext uri="{FF2B5EF4-FFF2-40B4-BE49-F238E27FC236}">
                <a16:creationId xmlns:a16="http://schemas.microsoft.com/office/drawing/2014/main" id="{9514FD5D-FC63-48D0-8310-9385580E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924" y="2404042"/>
            <a:ext cx="3554859" cy="435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439738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728663" indent="-173038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922463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4750" indent="-342900" algn="l" defTabSz="158432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9019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91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63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3550" indent="-342900" defTabSz="15843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</a:t>
            </a:r>
          </a:p>
          <a:p>
            <a:pPr algn="r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</a:t>
            </a:r>
          </a:p>
          <a:p>
            <a:pPr algn="r">
              <a:lnSpc>
                <a:spcPct val="20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</a:t>
            </a:r>
          </a:p>
          <a:p>
            <a:pPr algn="r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</a:t>
            </a:r>
          </a:p>
          <a:p>
            <a:pPr algn="r">
              <a:lnSpc>
                <a:spcPct val="200000"/>
              </a:lnSpc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----------------------------------------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lnSpc>
                <a:spcPct val="20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924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69998C0-9635-465F-B8FD-283008688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696"/>
            <a:ext cx="6858000" cy="974953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0991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1.3.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농업법인취업지원 사업 접근 방법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23A96C-24E5-4AF9-BF84-5FE7ADF1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8E85491-EAB9-4B2B-A871-356C628927E2}"/>
              </a:ext>
            </a:extLst>
          </p:cNvPr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■좌측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상단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AGRIX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로고 옆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선택란에서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농업법인취업지원 클릭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389358" y="2216696"/>
            <a:ext cx="1255665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21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28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단계별 업무 절차</a:t>
            </a:r>
            <a:endParaRPr lang="en-US" altLang="ko-KR" sz="28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0FE63-406C-4985-9D17-731B2630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73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671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 절차 한눈에 보기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22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사용자 인증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조회 및 작성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사각형: 둥근 모서리 1">
            <a:extLst>
              <a:ext uri="{FF2B5EF4-FFF2-40B4-BE49-F238E27FC236}">
                <a16:creationId xmlns:a16="http://schemas.microsoft.com/office/drawing/2014/main" id="{1059A3BA-B428-4E91-8859-B3BF6B9B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52" y="3153495"/>
            <a:ext cx="6211658" cy="4967857"/>
          </a:xfrm>
          <a:prstGeom prst="roundRect">
            <a:avLst>
              <a:gd name="adj" fmla="val 4213"/>
            </a:avLst>
          </a:prstGeom>
          <a:solidFill>
            <a:srgbClr val="F9F9F9"/>
          </a:solidFill>
          <a:ln w="3175" algn="ctr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anose="01010601010101010101" pitchFamily="2" charset="2"/>
              <a:buNone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4" name="사각형: 둥근 모서리 1">
            <a:extLst>
              <a:ext uri="{FF2B5EF4-FFF2-40B4-BE49-F238E27FC236}">
                <a16:creationId xmlns:a16="http://schemas.microsoft.com/office/drawing/2014/main" id="{1059A3BA-B428-4E91-8859-B3BF6B9B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43" y="3227230"/>
            <a:ext cx="5996428" cy="4739487"/>
          </a:xfrm>
          <a:prstGeom prst="roundRect">
            <a:avLst>
              <a:gd name="adj" fmla="val 4213"/>
            </a:avLst>
          </a:prstGeom>
          <a:solidFill>
            <a:srgbClr val="F9F9F9"/>
          </a:solidFill>
          <a:ln w="12700" cap="flat" algn="ctr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anose="01010601010101010101" pitchFamily="2" charset="2"/>
              <a:buNone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4994EF13-32A3-481B-B2BF-04C5F7A14ABA}"/>
              </a:ext>
            </a:extLst>
          </p:cNvPr>
          <p:cNvSpPr/>
          <p:nvPr/>
        </p:nvSpPr>
        <p:spPr>
          <a:xfrm>
            <a:off x="1772816" y="4003844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인증</a:t>
            </a:r>
          </a:p>
        </p:txBody>
      </p:sp>
      <p:sp>
        <p:nvSpPr>
          <p:cNvPr id="76" name="양쪽 모서리가 둥근 사각형 75"/>
          <p:cNvSpPr/>
          <p:nvPr/>
        </p:nvSpPr>
        <p:spPr>
          <a:xfrm>
            <a:off x="403907" y="3227231"/>
            <a:ext cx="5998218" cy="382763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kern="0" spc="-1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</a:t>
            </a:r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089A6778-3625-4B75-A1B8-4A786B5333E1}"/>
              </a:ext>
            </a:extLst>
          </p:cNvPr>
          <p:cNvCxnSpPr>
            <a:stCxn id="75" idx="3"/>
            <a:endCxn id="80" idx="1"/>
          </p:cNvCxnSpPr>
          <p:nvPr/>
        </p:nvCxnSpPr>
        <p:spPr bwMode="auto">
          <a:xfrm>
            <a:off x="2816816" y="4165844"/>
            <a:ext cx="1165683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직사각형 78"/>
          <p:cNvSpPr/>
          <p:nvPr/>
        </p:nvSpPr>
        <p:spPr>
          <a:xfrm>
            <a:off x="1520788" y="3857591"/>
            <a:ext cx="396044" cy="26801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2.1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4994EF13-32A3-481B-B2BF-04C5F7A14ABA}"/>
              </a:ext>
            </a:extLst>
          </p:cNvPr>
          <p:cNvSpPr/>
          <p:nvPr/>
        </p:nvSpPr>
        <p:spPr>
          <a:xfrm>
            <a:off x="3982499" y="4003844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정보제공동의서 </a:t>
            </a:r>
            <a:endParaRPr lang="en-US" altLang="ko-KR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모바일인증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4994EF13-32A3-481B-B2BF-04C5F7A14ABA}"/>
              </a:ext>
            </a:extLst>
          </p:cNvPr>
          <p:cNvSpPr/>
          <p:nvPr/>
        </p:nvSpPr>
        <p:spPr>
          <a:xfrm>
            <a:off x="1769457" y="4804299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089A6778-3625-4B75-A1B8-4A786B5333E1}"/>
              </a:ext>
            </a:extLst>
          </p:cNvPr>
          <p:cNvCxnSpPr>
            <a:stCxn id="93" idx="3"/>
            <a:endCxn id="95" idx="1"/>
          </p:cNvCxnSpPr>
          <p:nvPr/>
        </p:nvCxnSpPr>
        <p:spPr bwMode="auto">
          <a:xfrm>
            <a:off x="2813457" y="4966299"/>
            <a:ext cx="1165683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994EF13-32A3-481B-B2BF-04C5F7A14ABA}"/>
              </a:ext>
            </a:extLst>
          </p:cNvPr>
          <p:cNvSpPr/>
          <p:nvPr/>
        </p:nvSpPr>
        <p:spPr>
          <a:xfrm>
            <a:off x="3979140" y="4804299"/>
            <a:ext cx="1044000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작성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1520788" y="4593655"/>
            <a:ext cx="396044" cy="26801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2.2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1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58" y="4736976"/>
            <a:ext cx="3089885" cy="1454604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3792400" y="6470392"/>
            <a:ext cx="2804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Agrix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홈페이지에서 농업법인취업지원 배너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클릭하면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인턴 모바일 인증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법인 모바일 인증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새창이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호출됩니다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본인명의 휴대폰인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 인증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 타인명의 휴대폰인 경우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실명인증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정보제공 동의서 팝업 창이 호출되면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정보제공 동의에 체크 후 확인 버튼을 클릭하면 사용자 인증 화면으로 이동합니다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62310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사용자인증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정보제공동의서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23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53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3357043" y="2742170"/>
            <a:ext cx="1020807" cy="305233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2EECE92-5CC4-449E-BA54-41CBDC98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71" y="1432594"/>
            <a:ext cx="4623373" cy="288326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71" y="4595180"/>
            <a:ext cx="3124179" cy="4498280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3105901" y="262621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 rot="16200000">
            <a:off x="3828001" y="2307351"/>
            <a:ext cx="204568" cy="11576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6" name="타원 35"/>
          <p:cNvSpPr/>
          <p:nvPr/>
        </p:nvSpPr>
        <p:spPr>
          <a:xfrm>
            <a:off x="3589531" y="472102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 rot="16200000">
            <a:off x="3958906" y="4557886"/>
            <a:ext cx="1006365" cy="182225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타원 37"/>
          <p:cNvSpPr/>
          <p:nvPr/>
        </p:nvSpPr>
        <p:spPr>
          <a:xfrm>
            <a:off x="22807" y="445987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16200000">
            <a:off x="-470508" y="5284928"/>
            <a:ext cx="4514781" cy="31291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cxnSp>
        <p:nvCxnSpPr>
          <p:cNvPr id="40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  <a:stCxn id="35" idx="1"/>
            <a:endCxn id="37" idx="3"/>
          </p:cNvCxnSpPr>
          <p:nvPr/>
        </p:nvCxnSpPr>
        <p:spPr>
          <a:xfrm rot="16200000" flipH="1">
            <a:off x="3207506" y="3711249"/>
            <a:ext cx="1977363" cy="53180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  <a:stCxn id="37" idx="0"/>
            <a:endCxn id="14" idx="3"/>
          </p:cNvCxnSpPr>
          <p:nvPr/>
        </p:nvCxnSpPr>
        <p:spPr>
          <a:xfrm rot="10800000" flipV="1">
            <a:off x="3351450" y="5469014"/>
            <a:ext cx="199510" cy="137530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87" y="1478789"/>
            <a:ext cx="2907002" cy="27610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25" y="1478789"/>
            <a:ext cx="2938815" cy="27610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6" name="TextBox 135"/>
          <p:cNvSpPr txBox="1"/>
          <p:nvPr/>
        </p:nvSpPr>
        <p:spPr>
          <a:xfrm>
            <a:off x="217269" y="5745088"/>
            <a:ext cx="6227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성명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주민번호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휴대폰번호를 입력 후 인증번호 전송 버튼을 클릭합니다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입력한 휴대폰 번호로 전송된 인증번호를 입력 후 확인 버튼을 클릭합니다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인증번호를 입력 후 확인 버튼을 클릭하면 인증이 완료 되고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 팝업 창이 호출됩니다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93061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사용자인증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실명인증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24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2EECE92-5CC4-449E-BA54-41CBDC98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AA2370D-8535-45FD-BDD9-C2FED8E7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A364AE3-67E1-434A-8340-5D27231A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93375" y="203667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 rot="16200000">
            <a:off x="1416116" y="1121951"/>
            <a:ext cx="792088" cy="283756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타원 37"/>
          <p:cNvSpPr/>
          <p:nvPr/>
        </p:nvSpPr>
        <p:spPr>
          <a:xfrm>
            <a:off x="3635888" y="123648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16200000">
            <a:off x="4086171" y="1586392"/>
            <a:ext cx="1908214" cy="280877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cxnSp>
        <p:nvCxnSpPr>
          <p:cNvPr id="41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2884143" y="2649966"/>
            <a:ext cx="951254" cy="68435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217269" y="5745088"/>
            <a:ext cx="622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본인의 모바일 통신사를 선택하면 개인정보 입력 창이 호출됩니다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개인정보를 입력 후 확인 버튼을 클릭하면 인증이 완료 되고 인턴신청서 작성 팝업 창이 호출됩니다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16144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사용자인증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 err="1" smtClean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모바일인증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25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2EECE92-5CC4-449E-BA54-41CBDC98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AA2370D-8535-45FD-BDD9-C2FED8E7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A364AE3-67E1-434A-8340-5D27231A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3" y="1431208"/>
            <a:ext cx="2379018" cy="383185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451" y="1431208"/>
            <a:ext cx="2406330" cy="3831853"/>
          </a:xfrm>
          <a:prstGeom prst="rect">
            <a:avLst/>
          </a:prstGeom>
        </p:spPr>
      </p:pic>
      <p:sp>
        <p:nvSpPr>
          <p:cNvPr id="36" name="타원 35"/>
          <p:cNvSpPr/>
          <p:nvPr/>
        </p:nvSpPr>
        <p:spPr>
          <a:xfrm>
            <a:off x="393375" y="171042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 rot="16200000">
            <a:off x="979678" y="1527357"/>
            <a:ext cx="1563710" cy="224521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타원 37"/>
          <p:cNvSpPr/>
          <p:nvPr/>
        </p:nvSpPr>
        <p:spPr>
          <a:xfrm>
            <a:off x="3635888" y="123648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16200000">
            <a:off x="3114846" y="2126128"/>
            <a:ext cx="3857486" cy="241638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cxnSp>
        <p:nvCxnSpPr>
          <p:cNvPr id="41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2884143" y="2649966"/>
            <a:ext cx="951254" cy="68435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24827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2.2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목록 조회</a:t>
            </a:r>
            <a:endParaRPr lang="en-US" altLang="ko-KR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26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F3170FE-A4B4-49D1-AE00-766E9B31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02DBE2-C19A-4EB6-8BB3-004CAC5B29A8}"/>
              </a:ext>
            </a:extLst>
          </p:cNvPr>
          <p:cNvSpPr txBox="1"/>
          <p:nvPr/>
        </p:nvSpPr>
        <p:spPr>
          <a:xfrm>
            <a:off x="217269" y="5529467"/>
            <a:ext cx="62273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검색조건 선택 또는 입력 후 조회 버튼을 클릭하면 해당 인턴의 신청서 리스트가 조회됩니다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신규등록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클릭하면 인턴신청서 작성 화면으로 이동합니다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조회된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행을 더블 클릭하면 상세 정보를 확인 할 수 있는 화면으로 이동합니다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상태값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승인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승인상태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매칭제안중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인턴신청서를 농업법인에 매칭제안중인 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인턴취소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채용전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취소상태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청년포기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채용후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신청자가 포기한 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매칭완료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농업법인과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매칭완료된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계약종료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농업법인과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매칭후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계약이 종료된 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승인대기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인턴신청서가 승인되기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이전상태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69" y="1424608"/>
            <a:ext cx="6380083" cy="3938830"/>
          </a:xfrm>
          <a:prstGeom prst="rect">
            <a:avLst/>
          </a:prstGeom>
        </p:spPr>
      </p:pic>
      <p:sp>
        <p:nvSpPr>
          <p:cNvPr id="31" name="타원 30"/>
          <p:cNvSpPr/>
          <p:nvPr/>
        </p:nvSpPr>
        <p:spPr>
          <a:xfrm>
            <a:off x="5703731" y="195881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 rot="16200000">
            <a:off x="6116592" y="1949196"/>
            <a:ext cx="160764" cy="495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5" name="타원 34"/>
          <p:cNvSpPr/>
          <p:nvPr/>
        </p:nvSpPr>
        <p:spPr>
          <a:xfrm>
            <a:off x="5805264" y="2828764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 rot="16200000">
            <a:off x="6239298" y="2794746"/>
            <a:ext cx="155486" cy="5606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7" name="타원 36"/>
          <p:cNvSpPr/>
          <p:nvPr/>
        </p:nvSpPr>
        <p:spPr>
          <a:xfrm>
            <a:off x="188640" y="295832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 rot="16200000">
            <a:off x="3229381" y="387201"/>
            <a:ext cx="531967" cy="62039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5749213" y="3168246"/>
            <a:ext cx="686382" cy="630781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5969629" y="3759191"/>
            <a:ext cx="245549" cy="252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90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2979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2.2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작성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(1/2)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27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F3170FE-A4B4-49D1-AE00-766E9B31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BE3BA-E136-4D9A-B63E-28544ACEBE98}"/>
              </a:ext>
            </a:extLst>
          </p:cNvPr>
          <p:cNvSpPr txBox="1"/>
          <p:nvPr/>
        </p:nvSpPr>
        <p:spPr>
          <a:xfrm>
            <a:off x="217269" y="6753200"/>
            <a:ext cx="6227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성명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생년월일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연락처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휴대폰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모바일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인증시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인증받은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개인정보로 자동입력 되며 수정이 안됩니다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 버튼을 클릭하면 자격사항을 입력할 수 있는 행이 추가되고 삭제 버튼을 클릭하면 추가된 행이 삭제됩니다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 추가 버튼을 클릭하면 주요경력을 입력할 수 있는 행이 추가되고 삭제 버튼을 클릭하면 추가된 행이 삭제됩니다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 latinLnBrk="0">
              <a:lnSpc>
                <a:spcPct val="150000"/>
              </a:lnSpc>
              <a:buFontTx/>
              <a:buAutoNum type="arabicParenR"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표시는 필수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입력사항입니다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96" y="1423988"/>
            <a:ext cx="5759408" cy="4830471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810940" y="178992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 rot="16200000">
            <a:off x="2203132" y="822898"/>
            <a:ext cx="351843" cy="267595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6" name="타원 35"/>
          <p:cNvSpPr/>
          <p:nvPr/>
        </p:nvSpPr>
        <p:spPr>
          <a:xfrm>
            <a:off x="3742089" y="178849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 rot="16200000">
            <a:off x="4613885" y="1318234"/>
            <a:ext cx="205797" cy="15392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8" name="타원 37"/>
          <p:cNvSpPr/>
          <p:nvPr/>
        </p:nvSpPr>
        <p:spPr>
          <a:xfrm>
            <a:off x="4866039" y="340139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 rot="16200000">
            <a:off x="5394935" y="3274034"/>
            <a:ext cx="142298" cy="7899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0" name="타원 39"/>
          <p:cNvSpPr/>
          <p:nvPr/>
        </p:nvSpPr>
        <p:spPr>
          <a:xfrm>
            <a:off x="4866040" y="42459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rot="16200000">
            <a:off x="5394936" y="4118584"/>
            <a:ext cx="142298" cy="7899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6102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42979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2.2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인턴신청서 작성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(2/2)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374066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b="1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28</a:t>
            </a:fld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87" y="9307639"/>
            <a:ext cx="42617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98D7C6F-A6A6-4290-9B22-D471804F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B85D4-0C0E-4BF2-9DEF-105DA8A7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572C09-921E-41BF-915A-4261D3BE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0E2860-D51A-403B-99C5-973A962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26632B-CF34-4240-943F-174B44EB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546831-8507-4581-BCF4-7A44EC3D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0FA023-AA25-4ECA-9B70-97457340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F3170FE-A4B4-49D1-AE00-766E9B31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BE3BA-E136-4D9A-B63E-28544ACEBE98}"/>
              </a:ext>
            </a:extLst>
          </p:cNvPr>
          <p:cNvSpPr txBox="1"/>
          <p:nvPr/>
        </p:nvSpPr>
        <p:spPr>
          <a:xfrm>
            <a:off x="217269" y="6537176"/>
            <a:ext cx="6227396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latinLnBrk="0">
              <a:lnSpc>
                <a:spcPct val="150000"/>
              </a:lnSpc>
              <a:buAutoNum type="arabicParenR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저장 버튼을 클릭하면 인턴신청서가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등록됩니다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ECC16B1-E455-43F1-AC49-5D769B7B1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39" y="1430871"/>
            <a:ext cx="5775522" cy="4843988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>
          <a:xfrm>
            <a:off x="4668622" y="577438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16200000">
            <a:off x="5015172" y="5829363"/>
            <a:ext cx="204497" cy="4874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77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28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질문 및 답변</a:t>
            </a:r>
            <a:endParaRPr lang="en-US" altLang="ko-KR" sz="28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0FE63-406C-4985-9D17-731B2630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46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32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이용 방법</a:t>
            </a:r>
            <a:endParaRPr lang="en-US" altLang="ko-KR" sz="36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3087A5-C354-416F-8538-4D1C5DDE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736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" y="58000"/>
            <a:ext cx="6859271" cy="9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45972" y="444332"/>
            <a:ext cx="2935040" cy="338554"/>
            <a:chOff x="7900754" y="7315781"/>
            <a:chExt cx="2935040" cy="33855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54" y="7330422"/>
              <a:ext cx="1005439" cy="31995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04469" y="7315781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농림사업정보시스템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876238" y="3452645"/>
            <a:ext cx="2303241" cy="528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40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sz="40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28" y="9450883"/>
            <a:ext cx="2267912" cy="24741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2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2876238" y="4246365"/>
            <a:ext cx="3743401" cy="99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28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오류 </a:t>
            </a:r>
            <a:r>
              <a:rPr lang="ko-KR" altLang="en-US" sz="2800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대응법</a:t>
            </a:r>
            <a:endParaRPr lang="en-US" altLang="ko-KR" sz="28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0FE63-406C-4985-9D17-731B2630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239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2432721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456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레포트가 오류가 나요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(1/3)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88640" y="1315717"/>
            <a:ext cx="6256025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레포트뷰어의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설치가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안되는경우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“6.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보고서가 보이지 않은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“RD 5.0”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“RD 6.0(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통합경영체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지원사업용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“RD 6.0U”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순차적으로 설치를 진행 하신 후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다시 한번 보고서를 실행시킵니다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9247884-621D-4849-A226-83A90691C10B}"/>
              </a:ext>
            </a:extLst>
          </p:cNvPr>
          <p:cNvSpPr/>
          <p:nvPr/>
        </p:nvSpPr>
        <p:spPr>
          <a:xfrm rot="16200000">
            <a:off x="2482359" y="6922684"/>
            <a:ext cx="201093" cy="21242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B61D9A1-6733-4F50-89D1-5A1D3987EB3A}"/>
              </a:ext>
            </a:extLst>
          </p:cNvPr>
          <p:cNvSpPr/>
          <p:nvPr/>
        </p:nvSpPr>
        <p:spPr>
          <a:xfrm>
            <a:off x="1347247" y="76533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EDCE7BA-BB6A-43B8-93B8-05FBE9D44104}"/>
              </a:ext>
            </a:extLst>
          </p:cNvPr>
          <p:cNvSpPr/>
          <p:nvPr/>
        </p:nvSpPr>
        <p:spPr>
          <a:xfrm>
            <a:off x="1808820" y="76533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124051E-576D-4181-B30C-900F4A441484}"/>
              </a:ext>
            </a:extLst>
          </p:cNvPr>
          <p:cNvSpPr/>
          <p:nvPr/>
        </p:nvSpPr>
        <p:spPr>
          <a:xfrm>
            <a:off x="3075439" y="76533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00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2432721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456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레포트가 오류가 나요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(2/3)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88640" y="1315717"/>
            <a:ext cx="6256025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보안문서를 실행하실 경우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“6.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보고서가 보이지 않은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번째 라인 “여기”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번째 라인 “여기”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(②)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눌러 순차적으로 설치를 진행 한 후 다시 한번 보고서를 실행시킵니다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9247884-621D-4849-A226-83A90691C10B}"/>
              </a:ext>
            </a:extLst>
          </p:cNvPr>
          <p:cNvSpPr/>
          <p:nvPr/>
        </p:nvSpPr>
        <p:spPr>
          <a:xfrm rot="16200000">
            <a:off x="1924298" y="7984800"/>
            <a:ext cx="201093" cy="288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B61D9A1-6733-4F50-89D1-5A1D3987EB3A}"/>
              </a:ext>
            </a:extLst>
          </p:cNvPr>
          <p:cNvSpPr/>
          <p:nvPr/>
        </p:nvSpPr>
        <p:spPr>
          <a:xfrm>
            <a:off x="1628800" y="797733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EDCE7BA-BB6A-43B8-93B8-05FBE9D44104}"/>
              </a:ext>
            </a:extLst>
          </p:cNvPr>
          <p:cNvSpPr/>
          <p:nvPr/>
        </p:nvSpPr>
        <p:spPr>
          <a:xfrm>
            <a:off x="2499375" y="815735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902352-AAA0-4C5F-B0EB-113190E98A0F}"/>
              </a:ext>
            </a:extLst>
          </p:cNvPr>
          <p:cNvSpPr/>
          <p:nvPr/>
        </p:nvSpPr>
        <p:spPr>
          <a:xfrm rot="16200000">
            <a:off x="2212328" y="8137200"/>
            <a:ext cx="201093" cy="288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1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2432721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456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레포트가 오류가 나요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(3/3)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88640" y="1315717"/>
            <a:ext cx="6256025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레포트뷰어의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완전삭제를 원하시는 경우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“6.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보고서가 보이지 않은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번째 라인의 “삭제”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눌러 실행 </a:t>
            </a:r>
            <a:r>
              <a:rPr kumimoji="1" lang="ko-KR" altLang="en-US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시켜주시기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바랍니다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9247884-621D-4849-A226-83A90691C10B}"/>
              </a:ext>
            </a:extLst>
          </p:cNvPr>
          <p:cNvSpPr/>
          <p:nvPr/>
        </p:nvSpPr>
        <p:spPr>
          <a:xfrm rot="16200000">
            <a:off x="1888294" y="8308836"/>
            <a:ext cx="201093" cy="288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B61D9A1-6733-4F50-89D1-5A1D3987EB3A}"/>
              </a:ext>
            </a:extLst>
          </p:cNvPr>
          <p:cNvSpPr/>
          <p:nvPr/>
        </p:nvSpPr>
        <p:spPr>
          <a:xfrm>
            <a:off x="1592796" y="8301372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63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9" y="1820652"/>
            <a:ext cx="6206355" cy="4068452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68722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</a:t>
            </a:r>
            <a:r>
              <a:rPr lang="ko-KR" altLang="en-US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로그인이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안돼요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직사각형 157"/>
          <p:cNvSpPr/>
          <p:nvPr/>
        </p:nvSpPr>
        <p:spPr>
          <a:xfrm>
            <a:off x="1099399" y="4625132"/>
            <a:ext cx="940882" cy="59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5D5D72-1161-400A-8AE4-8FC209E7ED57}"/>
              </a:ext>
            </a:extLst>
          </p:cNvPr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제어판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및 기능에 들어가셔서 설치된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“MagicLine4NPIZ”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삭제합니다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C83B598-E5BA-4716-859F-A76878ED0924}"/>
              </a:ext>
            </a:extLst>
          </p:cNvPr>
          <p:cNvSpPr/>
          <p:nvPr/>
        </p:nvSpPr>
        <p:spPr>
          <a:xfrm rot="16200000">
            <a:off x="2398509" y="3355197"/>
            <a:ext cx="188773" cy="216024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3A2851E-ADDB-4324-99C0-661DCA42F471}"/>
              </a:ext>
            </a:extLst>
          </p:cNvPr>
          <p:cNvSpPr/>
          <p:nvPr/>
        </p:nvSpPr>
        <p:spPr>
          <a:xfrm>
            <a:off x="1124742" y="419691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728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9" y="1782097"/>
            <a:ext cx="6221696" cy="6192688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368722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4.2.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</a:t>
            </a:r>
            <a:r>
              <a:rPr lang="ko-KR" altLang="en-US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로그인이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안돼요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직사각형 157"/>
          <p:cNvSpPr/>
          <p:nvPr/>
        </p:nvSpPr>
        <p:spPr>
          <a:xfrm>
            <a:off x="1099399" y="4625132"/>
            <a:ext cx="940882" cy="59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4460A0-8611-408F-8787-DC21F1D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7CD25-1476-4C7D-B56A-8605B04D50D0}"/>
              </a:ext>
            </a:extLst>
          </p:cNvPr>
          <p:cNvSpPr/>
          <p:nvPr/>
        </p:nvSpPr>
        <p:spPr>
          <a:xfrm>
            <a:off x="152636" y="1174321"/>
            <a:ext cx="652456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삭제 완료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“2.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공인인증서 시스템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en-US" altLang="ko-KR" sz="1200" kern="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MagicLine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설치가 안되는 경우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항목 첫번째 라인의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클릭하여 매직라인을 설치하신 후 다시 로그인을 하시면 됩니다</a:t>
            </a:r>
            <a:endParaRPr kumimoji="1" lang="en-US" altLang="ko-KR" sz="12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F3CC83A-7FD1-43A5-96A0-A58192167FF7}"/>
              </a:ext>
            </a:extLst>
          </p:cNvPr>
          <p:cNvSpPr/>
          <p:nvPr/>
        </p:nvSpPr>
        <p:spPr>
          <a:xfrm rot="16200000">
            <a:off x="2024843" y="4823915"/>
            <a:ext cx="252031" cy="32403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0368A4D-EC94-4F3D-B627-A80A0F1E4A77}"/>
              </a:ext>
            </a:extLst>
          </p:cNvPr>
          <p:cNvSpPr/>
          <p:nvPr/>
        </p:nvSpPr>
        <p:spPr>
          <a:xfrm>
            <a:off x="1700808" y="4679897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383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358145"/>
            <a:ext cx="1600200" cy="52740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5" name="Picture 2" descr="C:\Users\bang21c\Desktop\개인정보취급자준수사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1"/>
            <a:ext cx="6857999" cy="99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2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2" y="2542753"/>
            <a:ext cx="5947915" cy="5722615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(1/12)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웹 브라우저를 실행한 후에 주소 창에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“www.agrix.go.kr”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입력하여 홈페이지에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접속합니다</a:t>
            </a:r>
            <a:r>
              <a:rPr kumimoji="1" lang="en-US" altLang="ko-KR" sz="1200" kern="0" spc="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홈페이지 화면에서 </a:t>
            </a:r>
            <a:r>
              <a:rPr kumimoji="1" lang="en-US" altLang="ko-KR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농림사업 업무처리창구</a:t>
            </a:r>
            <a:r>
              <a:rPr kumimoji="1" lang="en-US" altLang="ko-KR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”(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클릭하여 인증서 로그인 화면으로 넘어갑니다</a:t>
            </a:r>
            <a:r>
              <a:rPr kumimoji="1" lang="en-US" altLang="ko-KR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ko-KR" altLang="en-US" sz="1200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 rot="16200000">
            <a:off x="5061496" y="3262779"/>
            <a:ext cx="468051" cy="18435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24" name="타원 123"/>
          <p:cNvSpPr/>
          <p:nvPr/>
        </p:nvSpPr>
        <p:spPr>
          <a:xfrm>
            <a:off x="4334775" y="3811906"/>
            <a:ext cx="245549" cy="277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A40193D-FC60-4D54-9CC6-8C5FAE61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8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(2/12)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로그인 화면에서 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담당자 신청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메뉴를 클릭하여 회원가입 화면으로 넘어갑니다</a:t>
            </a:r>
            <a:r>
              <a:rPr kumimoji="1" lang="en-US" altLang="ko-KR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ko-KR" altLang="en-US" sz="1200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072680"/>
            <a:ext cx="5874704" cy="50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 rot="16200000">
            <a:off x="4894381" y="3598234"/>
            <a:ext cx="964474" cy="100131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4751704" y="347263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E1D8F10-4C85-4189-A013-06B0971E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02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3401" t="12919" r="4190" b="36241"/>
          <a:stretch/>
        </p:blipFill>
        <p:spPr>
          <a:xfrm>
            <a:off x="476671" y="2204479"/>
            <a:ext cx="6013581" cy="2820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5" y="7617294"/>
            <a:ext cx="1001815" cy="100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(3/12)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7" y="1174321"/>
            <a:ext cx="6588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회원가입 화면에서 </a:t>
            </a:r>
            <a:r>
              <a:rPr kumimoji="1" lang="ko-KR" altLang="en-US" sz="1200" kern="0" spc="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중복회원 가입 여부 및 실명확인을 위해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부분에 소속을 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선택하고</a:t>
            </a:r>
            <a:r>
              <a:rPr kumimoji="1" lang="en-US" altLang="ko-KR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2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개인정보를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1" lang="en-US" altLang="ko-KR" sz="1200" kern="0" spc="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ko-KR" altLang="en-US" sz="1200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16200000">
            <a:off x="3140706" y="1710789"/>
            <a:ext cx="684077" cy="568128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476672" y="405290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4" name="그룹 64">
            <a:extLst>
              <a:ext uri="{FF2B5EF4-FFF2-40B4-BE49-F238E27FC236}">
                <a16:creationId xmlns:a16="http://schemas.microsoft.com/office/drawing/2014/main" id="{DCA5C7C3-AA57-4637-B4AD-3E6DE43A1522}"/>
              </a:ext>
            </a:extLst>
          </p:cNvPr>
          <p:cNvGrpSpPr>
            <a:grpSpLocks/>
          </p:cNvGrpSpPr>
          <p:nvPr/>
        </p:nvGrpSpPr>
        <p:grpSpPr bwMode="auto">
          <a:xfrm>
            <a:off x="1257236" y="7617294"/>
            <a:ext cx="5163198" cy="1008114"/>
            <a:chOff x="1145162" y="9582205"/>
            <a:chExt cx="5274689" cy="644596"/>
          </a:xfrm>
        </p:grpSpPr>
        <p:sp>
          <p:nvSpPr>
            <p:cNvPr id="35" name="AutoShape 261">
              <a:extLst>
                <a:ext uri="{FF2B5EF4-FFF2-40B4-BE49-F238E27FC236}">
                  <a16:creationId xmlns:a16="http://schemas.microsoft.com/office/drawing/2014/main" id="{F82D1EAF-66AF-4FE0-AF1A-D07AD3B57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162" y="9582205"/>
              <a:ext cx="5274689" cy="644596"/>
            </a:xfrm>
            <a:prstGeom prst="roundRect">
              <a:avLst>
                <a:gd name="adj" fmla="val 4514"/>
              </a:avLst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0" tIns="45715" rIns="0" bIns="45715" anchor="ctr"/>
            <a:lstStyle>
              <a:lvl1pPr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9pPr>
            </a:lstStyle>
            <a:p>
              <a:endParaRPr lang="ko-KR" altLang="ko-KR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id="{8E3DF8FA-B36A-4E62-B6DF-27AD4567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405" y="9710515"/>
              <a:ext cx="5082300" cy="28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33350" indent="-13335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1pPr>
              <a:lvl2pPr marL="742950" indent="-28575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2pPr>
              <a:lvl3pPr marL="1143000" indent="-22860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3pPr>
              <a:lvl4pPr marL="1600200" indent="-22860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4pPr>
              <a:lvl5pPr marL="2057400" indent="-228600" defTabSz="820738"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1000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공공기관은 한국농어촌공사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한국농수산식품유통공사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900" dirty="0" err="1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aT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900" dirty="0" err="1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농업정책보험금융원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등을 포함합니다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>
                <a:spcBef>
                  <a:spcPct val="10000"/>
                </a:spcBef>
                <a:spcAft>
                  <a:spcPct val="10000"/>
                </a:spcAft>
                <a:buClr>
                  <a:srgbClr val="7F7F7F"/>
                </a:buClr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단체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법인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협회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농협중앙회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농협은행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비료협회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사료협회 등을 포함합니다</a:t>
              </a:r>
              <a:r>
                <a:rPr lang="en-US" altLang="ko-KR" sz="900" dirty="0">
                  <a:solidFill>
                    <a:srgbClr val="40404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6DAD786-D82C-4B38-9C39-C85F3A33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09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(4/12)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이용약관 안내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수집이용 동의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읽고 난 후 동의 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체크합니다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모든 항목에 동의를 체크한 후에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241420"/>
            <a:ext cx="6416557" cy="4979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722699" y="3362820"/>
            <a:ext cx="252028" cy="11281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 rot="16200000">
            <a:off x="1452975" y="4657425"/>
            <a:ext cx="360040" cy="267938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 rot="16200000">
            <a:off x="1304840" y="5362552"/>
            <a:ext cx="360040" cy="22314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 rot="16200000">
            <a:off x="2687186" y="6476533"/>
            <a:ext cx="360040" cy="108548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161872" y="367485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867206" y="5691081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22965" y="6532269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2201686" y="709523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9080BE6-CC5B-4022-AB5A-07AD2B28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41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(5/12)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비밀번호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에 비밀번호를 입력하고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클릭합니다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379" y="2241420"/>
            <a:ext cx="5799095" cy="4979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3526072" y="4563112"/>
            <a:ext cx="252028" cy="13540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 rot="16200000">
            <a:off x="2996281" y="5159353"/>
            <a:ext cx="193933" cy="7435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2852297" y="498809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420888" y="5385048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B5C8C3-2706-4A85-8AD5-20BC5110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7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8640" y="744806"/>
            <a:ext cx="270138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방법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(6/12)</a:t>
            </a:r>
            <a:endParaRPr lang="ko-KR" altLang="en-US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8661412"/>
            <a:ext cx="2596864" cy="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52636" y="1174321"/>
            <a:ext cx="65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 중복확인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아이디 중복확인을 합니다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5725" indent="92075" fontAlgn="base">
              <a:lnSpc>
                <a:spcPct val="150000"/>
              </a:lnSpc>
              <a:defRPr/>
            </a:pP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 가능한 아이디 확인 후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을 클릭하여 팝업창을 닫습니다</a:t>
            </a:r>
            <a:r>
              <a:rPr kumimoji="1" lang="en-US" altLang="ko-KR" sz="1200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704" y="2144688"/>
            <a:ext cx="5256584" cy="6677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 rot="16200000">
            <a:off x="3487766" y="4390179"/>
            <a:ext cx="193935" cy="74351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003431" y="4412940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E2F45D-ED61-49AA-8A5E-6E4C403BC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1" y="5047097"/>
            <a:ext cx="3753937" cy="193516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54CAE8-0195-45B1-B667-BA96EEF51B00}"/>
              </a:ext>
            </a:extLst>
          </p:cNvPr>
          <p:cNvSpPr/>
          <p:nvPr/>
        </p:nvSpPr>
        <p:spPr>
          <a:xfrm rot="16200000">
            <a:off x="6101006" y="6375108"/>
            <a:ext cx="202933" cy="62525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AC67D2A-DB38-4899-A622-564F148997A6}"/>
              </a:ext>
            </a:extLst>
          </p:cNvPr>
          <p:cNvSpPr/>
          <p:nvPr/>
        </p:nvSpPr>
        <p:spPr>
          <a:xfrm>
            <a:off x="5589240" y="6537176"/>
            <a:ext cx="245549" cy="25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02996E-3D12-4A47-BAD3-FA4E9B88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515E0676-2DDE-4FB2-846B-654F28D9F643}"/>
              </a:ext>
            </a:extLst>
          </p:cNvPr>
          <p:cNvCxnSpPr>
            <a:cxnSpLocks/>
          </p:cNvCxnSpPr>
          <p:nvPr/>
        </p:nvCxnSpPr>
        <p:spPr>
          <a:xfrm rot="5400000">
            <a:off x="3088743" y="4936778"/>
            <a:ext cx="526145" cy="37039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1457</Words>
  <Application>Microsoft Office PowerPoint</Application>
  <PresentationFormat>A4 용지(210x297mm)</PresentationFormat>
  <Paragraphs>289</Paragraphs>
  <Slides>36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Monotype Sorts</vt:lpstr>
      <vt:lpstr>나눔고딕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367</cp:revision>
  <cp:lastPrinted>2018-11-06T13:46:27Z</cp:lastPrinted>
  <dcterms:created xsi:type="dcterms:W3CDTF">2006-10-05T04:04:58Z</dcterms:created>
  <dcterms:modified xsi:type="dcterms:W3CDTF">2019-11-14T07:05:56Z</dcterms:modified>
</cp:coreProperties>
</file>