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1" r:id="rId6"/>
    <p:sldId id="320" r:id="rId7"/>
    <p:sldId id="263" r:id="rId8"/>
    <p:sldId id="275" r:id="rId9"/>
    <p:sldId id="276" r:id="rId10"/>
    <p:sldId id="277" r:id="rId11"/>
    <p:sldId id="282" r:id="rId12"/>
    <p:sldId id="278" r:id="rId13"/>
    <p:sldId id="279" r:id="rId14"/>
    <p:sldId id="280" r:id="rId15"/>
    <p:sldId id="281" r:id="rId16"/>
    <p:sldId id="271" r:id="rId17"/>
    <p:sldId id="283" r:id="rId18"/>
    <p:sldId id="285" r:id="rId19"/>
    <p:sldId id="286" r:id="rId20"/>
    <p:sldId id="272" r:id="rId21"/>
    <p:sldId id="292" r:id="rId22"/>
    <p:sldId id="264" r:id="rId23"/>
    <p:sldId id="318" r:id="rId24"/>
    <p:sldId id="319" r:id="rId25"/>
    <p:sldId id="313" r:id="rId26"/>
    <p:sldId id="314" r:id="rId27"/>
    <p:sldId id="315" r:id="rId28"/>
    <p:sldId id="293" r:id="rId29"/>
    <p:sldId id="269" r:id="rId30"/>
    <p:sldId id="270" r:id="rId31"/>
    <p:sldId id="290" r:id="rId32"/>
    <p:sldId id="291" r:id="rId33"/>
    <p:sldId id="287" r:id="rId34"/>
    <p:sldId id="289" r:id="rId35"/>
    <p:sldId id="266" r:id="rId36"/>
  </p:sldIdLst>
  <p:sldSz cx="6858000" cy="9906000" type="A4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7B9F"/>
    <a:srgbClr val="7C9DBC"/>
    <a:srgbClr val="B7E8FA"/>
    <a:srgbClr val="46719B"/>
    <a:srgbClr val="F1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5" autoAdjust="0"/>
    <p:restoredTop sz="94649" autoAdjust="0"/>
  </p:normalViewPr>
  <p:slideViewPr>
    <p:cSldViewPr>
      <p:cViewPr varScale="1">
        <p:scale>
          <a:sx n="76" d="100"/>
          <a:sy n="76" d="100"/>
        </p:scale>
        <p:origin x="2676" y="10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400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76156-1362-49E3-B5C5-12B9B64934CD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7018B-486A-4A13-911E-B6EC0B6EA5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57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5947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5943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216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332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5947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875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9169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3871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5947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5947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85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59475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1101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50387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7262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2843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59475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3052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7189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59726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3573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040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5947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883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6998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9853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5124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927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80C1-193F-4790-9C71-2728F70A142C}" type="datetime1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AD49-5C83-47F6-802B-E5F6AF5005E2}" type="datetime1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57D8-9808-4FF3-B709-D86E5ACBA498}" type="datetime1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일반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E28033A-2887-44C2-926B-181D8D74D16B}"/>
              </a:ext>
            </a:extLst>
          </p:cNvPr>
          <p:cNvCxnSpPr/>
          <p:nvPr userDrawn="1"/>
        </p:nvCxnSpPr>
        <p:spPr>
          <a:xfrm>
            <a:off x="2635" y="486367"/>
            <a:ext cx="6856024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>
            <a:extLst>
              <a:ext uri="{FF2B5EF4-FFF2-40B4-BE49-F238E27FC236}">
                <a16:creationId xmlns:a16="http://schemas.microsoft.com/office/drawing/2014/main" id="{1AEE3FB9-3A0B-4ACD-9DBF-428A6AF483BF}"/>
              </a:ext>
            </a:extLst>
          </p:cNvPr>
          <p:cNvGrpSpPr/>
          <p:nvPr userDrawn="1"/>
        </p:nvGrpSpPr>
        <p:grpSpPr>
          <a:xfrm>
            <a:off x="5409220" y="252886"/>
            <a:ext cx="328704" cy="94397"/>
            <a:chOff x="3139683" y="188640"/>
            <a:chExt cx="1253716" cy="360040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35D26CD6-AC53-4AD2-B5F2-CA559CB9A8AB}"/>
                </a:ext>
              </a:extLst>
            </p:cNvPr>
            <p:cNvSpPr/>
            <p:nvPr/>
          </p:nvSpPr>
          <p:spPr>
            <a:xfrm>
              <a:off x="3139683" y="188640"/>
              <a:ext cx="360040" cy="360040"/>
            </a:xfrm>
            <a:prstGeom prst="rect">
              <a:avLst/>
            </a:prstGeom>
            <a:solidFill>
              <a:srgbClr val="F189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745C345F-EAFE-4FBE-A086-262517295873}"/>
                </a:ext>
              </a:extLst>
            </p:cNvPr>
            <p:cNvSpPr/>
            <p:nvPr/>
          </p:nvSpPr>
          <p:spPr>
            <a:xfrm>
              <a:off x="3586521" y="188640"/>
              <a:ext cx="360040" cy="360040"/>
            </a:xfrm>
            <a:prstGeom prst="rect">
              <a:avLst/>
            </a:prstGeom>
            <a:solidFill>
              <a:srgbClr val="FFC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9BB34F04-7A53-4DEC-9272-2B105634C1C4}"/>
                </a:ext>
              </a:extLst>
            </p:cNvPr>
            <p:cNvSpPr/>
            <p:nvPr/>
          </p:nvSpPr>
          <p:spPr>
            <a:xfrm>
              <a:off x="4033359" y="188640"/>
              <a:ext cx="360040" cy="360040"/>
            </a:xfrm>
            <a:prstGeom prst="rect">
              <a:avLst/>
            </a:prstGeom>
            <a:solidFill>
              <a:srgbClr val="5DB9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 Box 46">
            <a:extLst>
              <a:ext uri="{FF2B5EF4-FFF2-40B4-BE49-F238E27FC236}">
                <a16:creationId xmlns:a16="http://schemas.microsoft.com/office/drawing/2014/main" id="{63018BAB-F1FF-4F50-9D47-9DE0CA0FC5D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9454" y="175757"/>
            <a:ext cx="2810385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1200" kern="0" dirty="0" smtClean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농업법인취업지원 </a:t>
            </a:r>
            <a:r>
              <a:rPr lang="ko-KR" altLang="en-US" sz="12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사용자 업무 매뉴얼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D18D30AE-93BD-4202-B122-94696B3F3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283" y="183674"/>
            <a:ext cx="731622" cy="232822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8403FB9C-ED04-4C86-9884-A591CFF196D3}"/>
              </a:ext>
            </a:extLst>
          </p:cNvPr>
          <p:cNvGrpSpPr/>
          <p:nvPr userDrawn="1"/>
        </p:nvGrpSpPr>
        <p:grpSpPr>
          <a:xfrm>
            <a:off x="2691181" y="9611274"/>
            <a:ext cx="328704" cy="94397"/>
            <a:chOff x="3139683" y="188640"/>
            <a:chExt cx="1253716" cy="360040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110A46DB-4644-4D90-BFA4-CC42F812E072}"/>
                </a:ext>
              </a:extLst>
            </p:cNvPr>
            <p:cNvSpPr/>
            <p:nvPr/>
          </p:nvSpPr>
          <p:spPr>
            <a:xfrm>
              <a:off x="3139683" y="188640"/>
              <a:ext cx="360040" cy="360040"/>
            </a:xfrm>
            <a:prstGeom prst="rect">
              <a:avLst/>
            </a:prstGeom>
            <a:solidFill>
              <a:srgbClr val="F189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7408AE0F-2354-47D6-908D-20BFB060091C}"/>
                </a:ext>
              </a:extLst>
            </p:cNvPr>
            <p:cNvSpPr/>
            <p:nvPr/>
          </p:nvSpPr>
          <p:spPr>
            <a:xfrm>
              <a:off x="3586521" y="188640"/>
              <a:ext cx="360040" cy="360040"/>
            </a:xfrm>
            <a:prstGeom prst="rect">
              <a:avLst/>
            </a:prstGeom>
            <a:solidFill>
              <a:srgbClr val="FFC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B2E6935C-4A24-41E8-8FA1-1A68B71ADC90}"/>
                </a:ext>
              </a:extLst>
            </p:cNvPr>
            <p:cNvSpPr/>
            <p:nvPr/>
          </p:nvSpPr>
          <p:spPr>
            <a:xfrm>
              <a:off x="4033359" y="188640"/>
              <a:ext cx="360040" cy="360040"/>
            </a:xfrm>
            <a:prstGeom prst="rect">
              <a:avLst/>
            </a:prstGeom>
            <a:solidFill>
              <a:srgbClr val="5DB9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8" name="그림 17">
            <a:extLst>
              <a:ext uri="{FF2B5EF4-FFF2-40B4-BE49-F238E27FC236}">
                <a16:creationId xmlns:a16="http://schemas.microsoft.com/office/drawing/2014/main" id="{BA103090-BEC1-474D-A177-9FE39BDEAE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9492233"/>
            <a:ext cx="2267912" cy="247410"/>
          </a:xfrm>
          <a:prstGeom prst="rect">
            <a:avLst/>
          </a:prstGeom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B1ADDEA8-6335-4414-88E5-0D3928529B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87" y="9307639"/>
            <a:ext cx="426171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슬라이드 번호 개체 틀 19">
            <a:extLst>
              <a:ext uri="{FF2B5EF4-FFF2-40B4-BE49-F238E27FC236}">
                <a16:creationId xmlns:a16="http://schemas.microsoft.com/office/drawing/2014/main" id="{96BA0B42-9953-4DBB-AB78-F0D14C5A6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4900" y="9358145"/>
            <a:ext cx="1600200" cy="527403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D367-18C2-4AF4-B82A-DCEC0A603D0A}" type="datetime1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F239-A886-4821-9A6F-581CFB00917B}" type="datetime1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AB64-1CD8-4C12-918A-A49B94E34064}" type="datetime1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03D8-234E-460E-BE17-B9AE5F7626BD}" type="datetime1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3A64E-8330-42E7-8F9E-B1E093DE7134}" type="datetime1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460C-250E-4C14-8AB9-0CB5F92BF271}" type="datetime1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FB37-D8F7-4DBB-83C7-4BEAA00CFBE7}" type="datetime1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5ABE1-DB7C-4529-82FC-DF110A0DAD9B}" type="datetime1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491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8815"/>
            <a:ext cx="6858000" cy="43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445972" y="444332"/>
            <a:ext cx="2935040" cy="338554"/>
            <a:chOff x="7900754" y="7315781"/>
            <a:chExt cx="2935040" cy="338554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754" y="7330422"/>
              <a:ext cx="1005439" cy="319959"/>
            </a:xfrm>
            <a:prstGeom prst="rect">
              <a:avLst/>
            </a:prstGeom>
          </p:spPr>
        </p:pic>
        <p:sp>
          <p:nvSpPr>
            <p:cNvPr id="9" name="직사각형 8"/>
            <p:cNvSpPr/>
            <p:nvPr/>
          </p:nvSpPr>
          <p:spPr>
            <a:xfrm>
              <a:off x="8804469" y="7315781"/>
              <a:ext cx="20313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농림사업정보시스템</a:t>
              </a:r>
              <a:endPara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0" name="제목 1"/>
          <p:cNvSpPr txBox="1">
            <a:spLocks/>
          </p:cNvSpPr>
          <p:nvPr/>
        </p:nvSpPr>
        <p:spPr>
          <a:xfrm>
            <a:off x="0" y="1496616"/>
            <a:ext cx="6857999" cy="1667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ko-KR" altLang="en-US" sz="40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농업법인취업지원</a:t>
            </a:r>
            <a:endParaRPr lang="en-US" altLang="ko-KR" sz="4000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  <a:defRPr/>
            </a:pPr>
            <a:r>
              <a:rPr lang="ko-KR" altLang="en-US" sz="40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사용자 업무 매뉴얼</a:t>
            </a:r>
            <a:endParaRPr lang="en-US" altLang="ko-KR" sz="4000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  <a:defRPr/>
            </a:pPr>
            <a:endParaRPr lang="en-US" altLang="ko-KR" sz="2000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sz="20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0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농업법인 담당자용</a:t>
            </a:r>
            <a:r>
              <a:rPr lang="en-US" altLang="ko-KR" sz="20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4578" y="4412940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2019. 01. 09.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3" name="Picture 2" descr="C:\Users\조근상\Documents\이미지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721" y="9272926"/>
            <a:ext cx="1592131" cy="409296"/>
          </a:xfrm>
          <a:prstGeom prst="rect">
            <a:avLst/>
          </a:prstGeom>
          <a:noFill/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28" y="9365158"/>
            <a:ext cx="2267912" cy="24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25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270138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1.1.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 방법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(7/12)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152636" y="1174321"/>
            <a:ext cx="6524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농림사업 검색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을 클릭하여 사업 검색 팝업창을 띄웁니다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본인 담당 사업 선택 후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저장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을 클릭하여 팝업창을 닫습니다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704" y="2144688"/>
            <a:ext cx="5256584" cy="667715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직사각형 27"/>
          <p:cNvSpPr/>
          <p:nvPr/>
        </p:nvSpPr>
        <p:spPr>
          <a:xfrm rot="16200000">
            <a:off x="1933115" y="5362287"/>
            <a:ext cx="193935" cy="74351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9" name="타원 38"/>
          <p:cNvSpPr/>
          <p:nvPr/>
        </p:nvSpPr>
        <p:spPr>
          <a:xfrm>
            <a:off x="1448780" y="5385048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FE2F45D-ED61-49AA-8A5E-6E4C403BC6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92" y="4088904"/>
            <a:ext cx="4104270" cy="4403417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4D54CAE8-0195-45B1-B667-BA96EEF51B00}"/>
              </a:ext>
            </a:extLst>
          </p:cNvPr>
          <p:cNvSpPr/>
          <p:nvPr/>
        </p:nvSpPr>
        <p:spPr>
          <a:xfrm rot="16200000">
            <a:off x="3923569" y="5362958"/>
            <a:ext cx="252027" cy="90010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7AC67D2A-DB38-4899-A622-564F148997A6}"/>
              </a:ext>
            </a:extLst>
          </p:cNvPr>
          <p:cNvSpPr/>
          <p:nvPr/>
        </p:nvSpPr>
        <p:spPr>
          <a:xfrm>
            <a:off x="3317979" y="5686995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0A71E9-C412-4E53-88AC-F699027A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cxnSp>
        <p:nvCxnSpPr>
          <p:cNvPr id="19" name="연결선: 구부러짐 18">
            <a:extLst>
              <a:ext uri="{FF2B5EF4-FFF2-40B4-BE49-F238E27FC236}">
                <a16:creationId xmlns:a16="http://schemas.microsoft.com/office/drawing/2014/main" id="{7AD09EAC-89C0-4AC0-9BB5-11936D61B42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862828" y="4574958"/>
            <a:ext cx="1116123" cy="1008114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160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270138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1.1.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 방법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(8/12)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152636" y="1174321"/>
            <a:ext cx="65245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기관명의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을 클릭하여 소속기관 검색 팝업창을 띄웁니다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해당 소속기관 명의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을 클릭하여 팝업창을 닫고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다음 단계로 </a:t>
            </a:r>
            <a:endParaRPr kumimoji="1" lang="en-US" altLang="ko-KR" sz="1200" kern="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이동합니다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704" y="2144688"/>
            <a:ext cx="5256584" cy="667715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직사각형 27"/>
          <p:cNvSpPr/>
          <p:nvPr/>
        </p:nvSpPr>
        <p:spPr>
          <a:xfrm rot="16200000">
            <a:off x="4264898" y="5752892"/>
            <a:ext cx="193935" cy="43852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9" name="타원 38"/>
          <p:cNvSpPr/>
          <p:nvPr/>
        </p:nvSpPr>
        <p:spPr>
          <a:xfrm>
            <a:off x="3825044" y="5817096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FE2F45D-ED61-49AA-8A5E-6E4C403BC6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836" y="1935991"/>
            <a:ext cx="2594747" cy="3737089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4D54CAE8-0195-45B1-B667-BA96EEF51B00}"/>
              </a:ext>
            </a:extLst>
          </p:cNvPr>
          <p:cNvSpPr/>
          <p:nvPr/>
        </p:nvSpPr>
        <p:spPr>
          <a:xfrm rot="16200000">
            <a:off x="4135591" y="3423708"/>
            <a:ext cx="238113" cy="36583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7AC67D2A-DB38-4899-A622-564F148997A6}"/>
              </a:ext>
            </a:extLst>
          </p:cNvPr>
          <p:cNvSpPr/>
          <p:nvPr/>
        </p:nvSpPr>
        <p:spPr>
          <a:xfrm>
            <a:off x="3790175" y="3473655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734E93B-69B0-4510-BE4A-2399D3AE3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cxnSp>
        <p:nvCxnSpPr>
          <p:cNvPr id="21" name="연결선: 구부러짐 20">
            <a:extLst>
              <a:ext uri="{FF2B5EF4-FFF2-40B4-BE49-F238E27FC236}">
                <a16:creationId xmlns:a16="http://schemas.microsoft.com/office/drawing/2014/main" id="{AC9EAE6B-51D1-4F54-ACEC-E4EB4BB8DE60}"/>
              </a:ext>
            </a:extLst>
          </p:cNvPr>
          <p:cNvCxnSpPr>
            <a:cxnSpLocks/>
            <a:stCxn id="28" idx="2"/>
            <a:endCxn id="3" idx="3"/>
          </p:cNvCxnSpPr>
          <p:nvPr/>
        </p:nvCxnSpPr>
        <p:spPr>
          <a:xfrm flipH="1" flipV="1">
            <a:off x="4547583" y="3804536"/>
            <a:ext cx="33547" cy="2167620"/>
          </a:xfrm>
          <a:prstGeom prst="curvedConnector3">
            <a:avLst>
              <a:gd name="adj1" fmla="val -581432"/>
            </a:avLst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583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270138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1.1.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 방법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(9/12)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152636" y="1174321"/>
            <a:ext cx="6524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주소 검색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을 클릭하여 주소 검색 팝업창을 띄웁니다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해당 주소의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을 클릭하여 팝업창을 닫고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나머지 주소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입력합니다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704" y="2144688"/>
            <a:ext cx="5256584" cy="667715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직사각형 27"/>
          <p:cNvSpPr/>
          <p:nvPr/>
        </p:nvSpPr>
        <p:spPr>
          <a:xfrm rot="16200000">
            <a:off x="4264898" y="6148936"/>
            <a:ext cx="193935" cy="43852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9" name="타원 38"/>
          <p:cNvSpPr/>
          <p:nvPr/>
        </p:nvSpPr>
        <p:spPr>
          <a:xfrm>
            <a:off x="3825044" y="6213140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FE2F45D-ED61-49AA-8A5E-6E4C403BC6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0" y="2083188"/>
            <a:ext cx="4104270" cy="3737089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4D54CAE8-0195-45B1-B667-BA96EEF51B00}"/>
              </a:ext>
            </a:extLst>
          </p:cNvPr>
          <p:cNvSpPr/>
          <p:nvPr/>
        </p:nvSpPr>
        <p:spPr>
          <a:xfrm rot="16200000">
            <a:off x="4099321" y="3536281"/>
            <a:ext cx="238113" cy="36583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7AC67D2A-DB38-4899-A622-564F148997A6}"/>
              </a:ext>
            </a:extLst>
          </p:cNvPr>
          <p:cNvSpPr/>
          <p:nvPr/>
        </p:nvSpPr>
        <p:spPr>
          <a:xfrm>
            <a:off x="3753905" y="3586228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8F8DA58-9F8B-4329-BC43-EE03C51E3DC4}"/>
              </a:ext>
            </a:extLst>
          </p:cNvPr>
          <p:cNvSpPr/>
          <p:nvPr/>
        </p:nvSpPr>
        <p:spPr>
          <a:xfrm rot="16200000">
            <a:off x="3628200" y="4511949"/>
            <a:ext cx="234027" cy="417646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758EEF6C-BB34-413B-9A86-26EDB10AFDDD}"/>
              </a:ext>
            </a:extLst>
          </p:cNvPr>
          <p:cNvSpPr/>
          <p:nvPr/>
        </p:nvSpPr>
        <p:spPr>
          <a:xfrm>
            <a:off x="1411433" y="6321152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734E93B-69B0-4510-BE4A-2399D3AE3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cxnSp>
        <p:nvCxnSpPr>
          <p:cNvPr id="21" name="연결선: 구부러짐 20">
            <a:extLst>
              <a:ext uri="{FF2B5EF4-FFF2-40B4-BE49-F238E27FC236}">
                <a16:creationId xmlns:a16="http://schemas.microsoft.com/office/drawing/2014/main" id="{F187BB6E-3F9C-46F7-9C02-A5A554D611A3}"/>
              </a:ext>
            </a:extLst>
          </p:cNvPr>
          <p:cNvCxnSpPr>
            <a:cxnSpLocks/>
            <a:stCxn id="28" idx="2"/>
            <a:endCxn id="3" idx="3"/>
          </p:cNvCxnSpPr>
          <p:nvPr/>
        </p:nvCxnSpPr>
        <p:spPr>
          <a:xfrm flipV="1">
            <a:off x="4581130" y="3951733"/>
            <a:ext cx="12700" cy="2416467"/>
          </a:xfrm>
          <a:prstGeom prst="curvedConnector3">
            <a:avLst>
              <a:gd name="adj1" fmla="val 1800000"/>
            </a:avLst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444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2828018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1.1.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 방법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(10/12)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152636" y="1174321"/>
            <a:ext cx="6524569" cy="887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휴대폰 번호를 입력 후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“SMS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발송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을 클릭하면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화면처럼 인증 타임이 나타나게 되며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입력한 휴대폰 번호로 발송된 인증 번호를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입력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란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입력 후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인증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버튼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클릭하여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인증완료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합니다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704" y="2144688"/>
            <a:ext cx="5256584" cy="667715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직사각형 27"/>
          <p:cNvSpPr/>
          <p:nvPr/>
        </p:nvSpPr>
        <p:spPr>
          <a:xfrm rot="16200000">
            <a:off x="2855073" y="7176633"/>
            <a:ext cx="216023" cy="59329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9" name="타원 38"/>
          <p:cNvSpPr/>
          <p:nvPr/>
        </p:nvSpPr>
        <p:spPr>
          <a:xfrm>
            <a:off x="2348880" y="7329264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FE2F45D-ED61-49AA-8A5E-6E4C403BC6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03" y="6763916"/>
            <a:ext cx="4104270" cy="277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타원 17">
            <a:extLst>
              <a:ext uri="{FF2B5EF4-FFF2-40B4-BE49-F238E27FC236}">
                <a16:creationId xmlns:a16="http://schemas.microsoft.com/office/drawing/2014/main" id="{7AC67D2A-DB38-4899-A622-564F148997A6}"/>
              </a:ext>
            </a:extLst>
          </p:cNvPr>
          <p:cNvSpPr/>
          <p:nvPr/>
        </p:nvSpPr>
        <p:spPr>
          <a:xfrm>
            <a:off x="1660977" y="6761504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8F8DA58-9F8B-4329-BC43-EE03C51E3DC4}"/>
              </a:ext>
            </a:extLst>
          </p:cNvPr>
          <p:cNvSpPr/>
          <p:nvPr/>
        </p:nvSpPr>
        <p:spPr>
          <a:xfrm rot="16200000">
            <a:off x="4625119" y="6613577"/>
            <a:ext cx="204048" cy="54788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758EEF6C-BB34-413B-9A86-26EDB10AFDDD}"/>
              </a:ext>
            </a:extLst>
          </p:cNvPr>
          <p:cNvSpPr/>
          <p:nvPr/>
        </p:nvSpPr>
        <p:spPr>
          <a:xfrm>
            <a:off x="4365104" y="6501172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9AFD2D8D-301A-43B8-86CE-84C708964462}"/>
              </a:ext>
            </a:extLst>
          </p:cNvPr>
          <p:cNvSpPr/>
          <p:nvPr/>
        </p:nvSpPr>
        <p:spPr>
          <a:xfrm>
            <a:off x="5127667" y="6501172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1984ABAE-F227-43A9-96C5-C4C043230AAC}"/>
              </a:ext>
            </a:extLst>
          </p:cNvPr>
          <p:cNvSpPr/>
          <p:nvPr/>
        </p:nvSpPr>
        <p:spPr>
          <a:xfrm rot="16200000">
            <a:off x="5129030" y="6709353"/>
            <a:ext cx="200338" cy="36004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373EE8F-B078-4DE6-B4FF-E14E3941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00" y="4714842"/>
            <a:ext cx="4677428" cy="476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타원 23">
            <a:extLst>
              <a:ext uri="{FF2B5EF4-FFF2-40B4-BE49-F238E27FC236}">
                <a16:creationId xmlns:a16="http://schemas.microsoft.com/office/drawing/2014/main" id="{680E44F2-06C7-42DF-B766-81B74A0423AD}"/>
              </a:ext>
            </a:extLst>
          </p:cNvPr>
          <p:cNvSpPr/>
          <p:nvPr/>
        </p:nvSpPr>
        <p:spPr>
          <a:xfrm>
            <a:off x="4487878" y="4551684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FE842C94-2F13-4B14-81F3-F49E322F1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4998F04-F78C-4C60-B3E1-08AC22F00F9A}"/>
              </a:ext>
            </a:extLst>
          </p:cNvPr>
          <p:cNvSpPr/>
          <p:nvPr/>
        </p:nvSpPr>
        <p:spPr>
          <a:xfrm>
            <a:off x="2302126" y="4979289"/>
            <a:ext cx="910850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6AD4F92B-D71E-41D8-96D1-A5F93B4DA4C9}"/>
              </a:ext>
            </a:extLst>
          </p:cNvPr>
          <p:cNvSpPr/>
          <p:nvPr/>
        </p:nvSpPr>
        <p:spPr>
          <a:xfrm>
            <a:off x="2302126" y="4907281"/>
            <a:ext cx="910850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연결선: 구부러짐 28">
            <a:extLst>
              <a:ext uri="{FF2B5EF4-FFF2-40B4-BE49-F238E27FC236}">
                <a16:creationId xmlns:a16="http://schemas.microsoft.com/office/drawing/2014/main" id="{906BFD55-DEFD-4AC7-9494-0C0443BC11EB}"/>
              </a:ext>
            </a:extLst>
          </p:cNvPr>
          <p:cNvCxnSpPr>
            <a:cxnSpLocks/>
            <a:stCxn id="28" idx="2"/>
            <a:endCxn id="3" idx="3"/>
          </p:cNvCxnSpPr>
          <p:nvPr/>
        </p:nvCxnSpPr>
        <p:spPr>
          <a:xfrm flipV="1">
            <a:off x="3259732" y="6902574"/>
            <a:ext cx="2653541" cy="570706"/>
          </a:xfrm>
          <a:prstGeom prst="curvedConnector3">
            <a:avLst>
              <a:gd name="adj1" fmla="val 108615"/>
            </a:avLst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연결선: 구부러짐 30">
            <a:extLst>
              <a:ext uri="{FF2B5EF4-FFF2-40B4-BE49-F238E27FC236}">
                <a16:creationId xmlns:a16="http://schemas.microsoft.com/office/drawing/2014/main" id="{93F27766-FE18-4198-8FA4-CFCCA0CCE8B6}"/>
              </a:ext>
            </a:extLst>
          </p:cNvPr>
          <p:cNvCxnSpPr>
            <a:cxnSpLocks/>
            <a:stCxn id="22" idx="2"/>
            <a:endCxn id="8" idx="3"/>
          </p:cNvCxnSpPr>
          <p:nvPr/>
        </p:nvCxnSpPr>
        <p:spPr>
          <a:xfrm flipH="1" flipV="1">
            <a:off x="5406128" y="4953000"/>
            <a:ext cx="3092" cy="1936374"/>
          </a:xfrm>
          <a:prstGeom prst="curvedConnector3">
            <a:avLst>
              <a:gd name="adj1" fmla="val -7293273"/>
            </a:avLst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667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2828018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1.1.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 방법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(11/12)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152636" y="1174321"/>
            <a:ext cx="6524569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이전 설명과 같이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필수 또는 선택 입력란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⑥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⑦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⑧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⑨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⑩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⑪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⑫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⑬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⑭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)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입력 또는 선택 후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저장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⑮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버튼을 클릭하여 회원가입을 완료 합니다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704" y="2144688"/>
            <a:ext cx="5256584" cy="667715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직사각형 27"/>
          <p:cNvSpPr/>
          <p:nvPr/>
        </p:nvSpPr>
        <p:spPr>
          <a:xfrm rot="16200000">
            <a:off x="2834935" y="8137074"/>
            <a:ext cx="252028" cy="93610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9" name="타원 38"/>
          <p:cNvSpPr/>
          <p:nvPr/>
        </p:nvSpPr>
        <p:spPr>
          <a:xfrm>
            <a:off x="1340768" y="4278559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7AC67D2A-DB38-4899-A622-564F148997A6}"/>
              </a:ext>
            </a:extLst>
          </p:cNvPr>
          <p:cNvSpPr/>
          <p:nvPr/>
        </p:nvSpPr>
        <p:spPr>
          <a:xfrm>
            <a:off x="3949091" y="4291631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8F8DA58-9F8B-4329-BC43-EE03C51E3DC4}"/>
              </a:ext>
            </a:extLst>
          </p:cNvPr>
          <p:cNvSpPr/>
          <p:nvPr/>
        </p:nvSpPr>
        <p:spPr>
          <a:xfrm rot="16200000">
            <a:off x="2338262" y="3707493"/>
            <a:ext cx="215795" cy="162714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758EEF6C-BB34-413B-9A86-26EDB10AFDDD}"/>
              </a:ext>
            </a:extLst>
          </p:cNvPr>
          <p:cNvSpPr/>
          <p:nvPr/>
        </p:nvSpPr>
        <p:spPr>
          <a:xfrm>
            <a:off x="1340768" y="4592960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9AFD2D8D-301A-43B8-86CE-84C708964462}"/>
              </a:ext>
            </a:extLst>
          </p:cNvPr>
          <p:cNvSpPr/>
          <p:nvPr/>
        </p:nvSpPr>
        <p:spPr>
          <a:xfrm>
            <a:off x="1340768" y="4880992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7EE40FB-AC70-4E50-AE63-FDC3C845AF2A}"/>
              </a:ext>
            </a:extLst>
          </p:cNvPr>
          <p:cNvSpPr/>
          <p:nvPr/>
        </p:nvSpPr>
        <p:spPr>
          <a:xfrm rot="16200000">
            <a:off x="4909838" y="3717013"/>
            <a:ext cx="196753" cy="162714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5234DA64-2EB7-41CA-B2D4-40A1241A4091}"/>
              </a:ext>
            </a:extLst>
          </p:cNvPr>
          <p:cNvSpPr/>
          <p:nvPr/>
        </p:nvSpPr>
        <p:spPr>
          <a:xfrm rot="16200000">
            <a:off x="2358723" y="3979982"/>
            <a:ext cx="174874" cy="162714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9710B65-236E-4F98-AA89-B6B43FEA8A4A}"/>
              </a:ext>
            </a:extLst>
          </p:cNvPr>
          <p:cNvSpPr/>
          <p:nvPr/>
        </p:nvSpPr>
        <p:spPr>
          <a:xfrm rot="16200000">
            <a:off x="2358720" y="4210396"/>
            <a:ext cx="174874" cy="162714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72E1625-1C1F-4AF8-8619-6998FD3D14CA}"/>
              </a:ext>
            </a:extLst>
          </p:cNvPr>
          <p:cNvSpPr/>
          <p:nvPr/>
        </p:nvSpPr>
        <p:spPr>
          <a:xfrm rot="16200000">
            <a:off x="2358720" y="4432605"/>
            <a:ext cx="174874" cy="162714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19381F2E-A3CE-4F34-9D6E-FBD1E94B4B11}"/>
              </a:ext>
            </a:extLst>
          </p:cNvPr>
          <p:cNvSpPr/>
          <p:nvPr/>
        </p:nvSpPr>
        <p:spPr>
          <a:xfrm rot="16200000">
            <a:off x="2086072" y="4946595"/>
            <a:ext cx="174874" cy="107082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9B4D49E2-B91E-42DF-B4C1-1C31E85AA1BF}"/>
              </a:ext>
            </a:extLst>
          </p:cNvPr>
          <p:cNvSpPr/>
          <p:nvPr/>
        </p:nvSpPr>
        <p:spPr>
          <a:xfrm rot="16200000">
            <a:off x="4786372" y="4937074"/>
            <a:ext cx="174874" cy="107082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1E8B47E-1201-44FA-BF2C-E842A45CCF53}"/>
              </a:ext>
            </a:extLst>
          </p:cNvPr>
          <p:cNvSpPr/>
          <p:nvPr/>
        </p:nvSpPr>
        <p:spPr>
          <a:xfrm rot="16200000">
            <a:off x="4063484" y="4431674"/>
            <a:ext cx="135188" cy="255628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3F1EE920-15B6-4FD7-B13E-D33E58C99CEC}"/>
              </a:ext>
            </a:extLst>
          </p:cNvPr>
          <p:cNvSpPr/>
          <p:nvPr/>
        </p:nvSpPr>
        <p:spPr>
          <a:xfrm rot="16200000">
            <a:off x="2756278" y="4770454"/>
            <a:ext cx="157312" cy="241226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2FC28510-A2B7-47B3-BC18-0051E4117507}"/>
              </a:ext>
            </a:extLst>
          </p:cNvPr>
          <p:cNvSpPr/>
          <p:nvPr/>
        </p:nvSpPr>
        <p:spPr>
          <a:xfrm rot="16200000">
            <a:off x="2756278" y="5157670"/>
            <a:ext cx="157312" cy="241226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D94C310A-D82E-49A9-B243-AAD21AC27476}"/>
              </a:ext>
            </a:extLst>
          </p:cNvPr>
          <p:cNvSpPr/>
          <p:nvPr/>
        </p:nvSpPr>
        <p:spPr>
          <a:xfrm rot="16200000">
            <a:off x="2756278" y="5360397"/>
            <a:ext cx="157312" cy="241226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66D71A80-6329-4982-9078-873C018296D3}"/>
              </a:ext>
            </a:extLst>
          </p:cNvPr>
          <p:cNvSpPr/>
          <p:nvPr/>
        </p:nvSpPr>
        <p:spPr>
          <a:xfrm rot="16200000">
            <a:off x="2756278" y="5553714"/>
            <a:ext cx="157312" cy="241226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B2625471-2A7C-49A3-8D06-0FFCCBAB3EAE}"/>
              </a:ext>
            </a:extLst>
          </p:cNvPr>
          <p:cNvSpPr/>
          <p:nvPr/>
        </p:nvSpPr>
        <p:spPr>
          <a:xfrm rot="16200000">
            <a:off x="2756278" y="5792445"/>
            <a:ext cx="157312" cy="241226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B24965E4-D1BD-497D-8D53-404569BC6BF9}"/>
              </a:ext>
            </a:extLst>
          </p:cNvPr>
          <p:cNvSpPr/>
          <p:nvPr/>
        </p:nvSpPr>
        <p:spPr>
          <a:xfrm rot="16200000">
            <a:off x="2756278" y="6008469"/>
            <a:ext cx="157312" cy="241226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8B308469-12B7-41E5-81CC-4AD7C285E062}"/>
              </a:ext>
            </a:extLst>
          </p:cNvPr>
          <p:cNvSpPr/>
          <p:nvPr/>
        </p:nvSpPr>
        <p:spPr>
          <a:xfrm rot="16200000">
            <a:off x="2044065" y="6972709"/>
            <a:ext cx="164591" cy="99512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6A33AFCA-8993-402B-BC61-085E0D58772E}"/>
              </a:ext>
            </a:extLst>
          </p:cNvPr>
          <p:cNvSpPr/>
          <p:nvPr/>
        </p:nvSpPr>
        <p:spPr>
          <a:xfrm rot="16200000">
            <a:off x="2981627" y="6516497"/>
            <a:ext cx="153425" cy="285907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C9696274-A7D7-41EC-BDC7-B2720F160199}"/>
              </a:ext>
            </a:extLst>
          </p:cNvPr>
          <p:cNvSpPr/>
          <p:nvPr/>
        </p:nvSpPr>
        <p:spPr>
          <a:xfrm>
            <a:off x="1340768" y="5142541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CFA183FA-CE43-49C6-8B70-3DD050896675}"/>
              </a:ext>
            </a:extLst>
          </p:cNvPr>
          <p:cNvSpPr/>
          <p:nvPr/>
        </p:nvSpPr>
        <p:spPr>
          <a:xfrm>
            <a:off x="1340768" y="5349044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C7B08DBA-751B-4712-B0F1-ECB8CEAFB60B}"/>
              </a:ext>
            </a:extLst>
          </p:cNvPr>
          <p:cNvSpPr/>
          <p:nvPr/>
        </p:nvSpPr>
        <p:spPr>
          <a:xfrm>
            <a:off x="4047547" y="5349044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AC431660-2A0B-40FD-924E-2B959108D341}"/>
              </a:ext>
            </a:extLst>
          </p:cNvPr>
          <p:cNvSpPr/>
          <p:nvPr/>
        </p:nvSpPr>
        <p:spPr>
          <a:xfrm>
            <a:off x="2931423" y="5421052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0BD6D0EC-0F73-466B-87E0-E436A58BB80B}"/>
              </a:ext>
            </a:extLst>
          </p:cNvPr>
          <p:cNvSpPr/>
          <p:nvPr/>
        </p:nvSpPr>
        <p:spPr>
          <a:xfrm>
            <a:off x="1340768" y="5853100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46FFA0E5-AC5D-4424-9636-AE8FC340E303}"/>
              </a:ext>
            </a:extLst>
          </p:cNvPr>
          <p:cNvSpPr/>
          <p:nvPr/>
        </p:nvSpPr>
        <p:spPr>
          <a:xfrm>
            <a:off x="1124744" y="6285148"/>
            <a:ext cx="468000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489FE8C3-2E33-4B4C-B0A5-3A1AAB65ED42}"/>
              </a:ext>
            </a:extLst>
          </p:cNvPr>
          <p:cNvSpPr/>
          <p:nvPr/>
        </p:nvSpPr>
        <p:spPr>
          <a:xfrm>
            <a:off x="1124744" y="6681192"/>
            <a:ext cx="468000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ADA978BE-9DAD-433B-920A-20B6BCBB5E19}"/>
              </a:ext>
            </a:extLst>
          </p:cNvPr>
          <p:cNvSpPr/>
          <p:nvPr/>
        </p:nvSpPr>
        <p:spPr>
          <a:xfrm>
            <a:off x="1124744" y="7077236"/>
            <a:ext cx="468000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946F5336-08CA-4E01-82A5-2A48AC4985D7}"/>
              </a:ext>
            </a:extLst>
          </p:cNvPr>
          <p:cNvSpPr/>
          <p:nvPr/>
        </p:nvSpPr>
        <p:spPr>
          <a:xfrm>
            <a:off x="1124744" y="7365268"/>
            <a:ext cx="468000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13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A536283A-ED3B-4716-B034-1C7A0C64C29F}"/>
              </a:ext>
            </a:extLst>
          </p:cNvPr>
          <p:cNvSpPr/>
          <p:nvPr/>
        </p:nvSpPr>
        <p:spPr>
          <a:xfrm>
            <a:off x="1124744" y="7797316"/>
            <a:ext cx="468000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14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B5C875F5-D4FA-4859-9748-293DCED88003}"/>
              </a:ext>
            </a:extLst>
          </p:cNvPr>
          <p:cNvSpPr/>
          <p:nvPr/>
        </p:nvSpPr>
        <p:spPr>
          <a:xfrm>
            <a:off x="1988892" y="8445388"/>
            <a:ext cx="468000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D45F7F8-3836-486D-8185-478A47D1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8053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2828018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1.1.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 방법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(12/12)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152636" y="1174321"/>
            <a:ext cx="6524569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가입완료 화면이 뜨게 되면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로그인 화면이동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클릭하여 로그인 화면으로 이동합니다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704" y="3602675"/>
            <a:ext cx="5256584" cy="376117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9" name="타원 38"/>
          <p:cNvSpPr/>
          <p:nvPr/>
        </p:nvSpPr>
        <p:spPr>
          <a:xfrm>
            <a:off x="2050095" y="6834843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8F8DA58-9F8B-4329-BC43-EE03C51E3DC4}"/>
              </a:ext>
            </a:extLst>
          </p:cNvPr>
          <p:cNvSpPr/>
          <p:nvPr/>
        </p:nvSpPr>
        <p:spPr>
          <a:xfrm rot="16200000">
            <a:off x="2651430" y="6659704"/>
            <a:ext cx="252031" cy="87106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50FF3C2-EFA3-4490-AC27-A89023FE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5633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3850734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1.2.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로그인 및 업무 포털 활용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(1/4)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152636" y="1174321"/>
            <a:ext cx="6524569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중앙 우측 첫 번째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인증서 로그인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아이콘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클릭합니다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C90A910-2709-4E39-A67F-ABDE63084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81E6734-7439-4FC9-8F55-0890A2500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2072680"/>
            <a:ext cx="5874704" cy="501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4BE4E044-79A1-45B4-A528-E2BA3604321E}"/>
              </a:ext>
            </a:extLst>
          </p:cNvPr>
          <p:cNvSpPr/>
          <p:nvPr/>
        </p:nvSpPr>
        <p:spPr>
          <a:xfrm rot="16200000">
            <a:off x="3031617" y="3598234"/>
            <a:ext cx="964474" cy="100131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49272028-5105-4FC2-9DBE-4104AD88824D}"/>
              </a:ext>
            </a:extLst>
          </p:cNvPr>
          <p:cNvSpPr/>
          <p:nvPr/>
        </p:nvSpPr>
        <p:spPr>
          <a:xfrm>
            <a:off x="2823411" y="3368824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5820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3850734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1.2.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로그인 및 업무 포털 활용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(2/4)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152636" y="1174321"/>
            <a:ext cx="6524569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인증서를 선택하고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인증서 비밀번호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입력 후에 확인 버튼을 클릭합니다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C90A910-2709-4E39-A67F-ABDE63084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81E6734-7439-4FC9-8F55-0890A2500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672" y="2138993"/>
            <a:ext cx="5874704" cy="488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4BE4E044-79A1-45B4-A528-E2BA3604321E}"/>
              </a:ext>
            </a:extLst>
          </p:cNvPr>
          <p:cNvSpPr/>
          <p:nvPr/>
        </p:nvSpPr>
        <p:spPr>
          <a:xfrm rot="16200000">
            <a:off x="3645024" y="4556957"/>
            <a:ext cx="252029" cy="154817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49272028-5105-4FC2-9DBE-4104AD88824D}"/>
              </a:ext>
            </a:extLst>
          </p:cNvPr>
          <p:cNvSpPr/>
          <p:nvPr/>
        </p:nvSpPr>
        <p:spPr>
          <a:xfrm>
            <a:off x="2708920" y="5025008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7CC25D7D-3318-4609-B4D0-BBE8F10B54C0}"/>
              </a:ext>
            </a:extLst>
          </p:cNvPr>
          <p:cNvSpPr/>
          <p:nvPr/>
        </p:nvSpPr>
        <p:spPr>
          <a:xfrm>
            <a:off x="2492896" y="5421052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ECB1527-BE9B-49A1-9C6A-EEA4B80930A4}"/>
              </a:ext>
            </a:extLst>
          </p:cNvPr>
          <p:cNvSpPr/>
          <p:nvPr/>
        </p:nvSpPr>
        <p:spPr>
          <a:xfrm rot="16200000">
            <a:off x="2957710" y="5342367"/>
            <a:ext cx="252028" cy="69055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8306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3850734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1.2.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로그인 및 업무 포털 활용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(3/4)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152636" y="1174321"/>
            <a:ext cx="65245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좌측 상단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나의 업무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있는 담당 사업 리스트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클릭하여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사업 시스템으로 이동합니다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우측 상단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일정 관리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있는 일정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클릭하여 일정 관리를 등록합니다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C90A910-2709-4E39-A67F-ABDE63084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D1B6D919-4C33-4147-A5F8-69F2E750F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047" y="2161928"/>
            <a:ext cx="5816079" cy="284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0AE0AE60-55A2-4DFE-93AC-28BBBEE435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84" y="4610201"/>
            <a:ext cx="5303237" cy="226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9" name="연결선: 구부러짐 28">
            <a:extLst>
              <a:ext uri="{FF2B5EF4-FFF2-40B4-BE49-F238E27FC236}">
                <a16:creationId xmlns:a16="http://schemas.microsoft.com/office/drawing/2014/main" id="{05EAE499-F3C5-48BB-9040-39C906AC33A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5327" y="3552239"/>
            <a:ext cx="2148391" cy="35686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그림 31">
            <a:extLst>
              <a:ext uri="{FF2B5EF4-FFF2-40B4-BE49-F238E27FC236}">
                <a16:creationId xmlns:a16="http://schemas.microsoft.com/office/drawing/2014/main" id="{CCB5FEF9-3487-44DA-8D40-3FE77A1E53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5" y="6285148"/>
            <a:ext cx="5290439" cy="226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D6268174-AEF8-4E8C-999E-F9EC9F00FFAD}"/>
              </a:ext>
            </a:extLst>
          </p:cNvPr>
          <p:cNvSpPr/>
          <p:nvPr/>
        </p:nvSpPr>
        <p:spPr>
          <a:xfrm rot="16200000">
            <a:off x="2294874" y="2719991"/>
            <a:ext cx="252029" cy="72008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6930D44A-E9EC-4804-9E53-227EC3F11074}"/>
              </a:ext>
            </a:extLst>
          </p:cNvPr>
          <p:cNvSpPr/>
          <p:nvPr/>
        </p:nvSpPr>
        <p:spPr>
          <a:xfrm>
            <a:off x="1772816" y="2773996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177F5994-A3C0-4726-A7A9-204E4EFF354F}"/>
              </a:ext>
            </a:extLst>
          </p:cNvPr>
          <p:cNvSpPr/>
          <p:nvPr/>
        </p:nvSpPr>
        <p:spPr>
          <a:xfrm>
            <a:off x="3949091" y="3026024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33F5AEEA-646C-4417-AA79-83B685B100C1}"/>
              </a:ext>
            </a:extLst>
          </p:cNvPr>
          <p:cNvSpPr/>
          <p:nvPr/>
        </p:nvSpPr>
        <p:spPr>
          <a:xfrm rot="16200000">
            <a:off x="4215024" y="3146221"/>
            <a:ext cx="166220" cy="20698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1844824" y="5510300"/>
            <a:ext cx="4180279" cy="3336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85725" indent="92075" algn="ctr" fontAlgn="base">
              <a:lnSpc>
                <a:spcPct val="150000"/>
              </a:lnSpc>
              <a:defRPr/>
            </a:pPr>
            <a:r>
              <a:rPr kumimoji="1" lang="ko-KR" altLang="en-US" sz="1100" kern="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공동농업경영체관</a:t>
            </a:r>
            <a:r>
              <a:rPr kumimoji="1" lang="ko-KR" altLang="en-US" sz="1200" kern="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</a:t>
            </a:r>
            <a:endParaRPr kumimoji="1" lang="en-US" altLang="ko-KR" sz="1200" kern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33" name="연결선: 구부러짐 32">
            <a:extLst>
              <a:ext uri="{FF2B5EF4-FFF2-40B4-BE49-F238E27FC236}">
                <a16:creationId xmlns:a16="http://schemas.microsoft.com/office/drawing/2014/main" id="{5648BAED-1E3A-4552-B224-2C600B4F2FD5}"/>
              </a:ext>
            </a:extLst>
          </p:cNvPr>
          <p:cNvCxnSpPr>
            <a:cxnSpLocks/>
          </p:cNvCxnSpPr>
          <p:nvPr/>
        </p:nvCxnSpPr>
        <p:spPr>
          <a:xfrm rot="5400000">
            <a:off x="520458" y="3224757"/>
            <a:ext cx="3789931" cy="2653366"/>
          </a:xfrm>
          <a:prstGeom prst="curvedConnector3">
            <a:avLst>
              <a:gd name="adj1" fmla="val 74127"/>
            </a:avLst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004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3850734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1.2.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로그인 및 업무 포털 활용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(4/4)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152636" y="1174321"/>
            <a:ext cx="6524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좌측 하단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개인정보보호 보안관리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있는 보안교육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관련 파일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클릭하여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보안 교육을 수행합니다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우측 하단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통합 게시판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에서는 시스템공지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업무별공지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설문조사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1" lang="ko-KR" altLang="en-US" sz="1200" kern="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사용자메뉴얼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등을 확인 합니다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C90A910-2709-4E39-A67F-ABDE63084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D1B6D919-4C33-4147-A5F8-69F2E750F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047" y="2452269"/>
            <a:ext cx="5816079" cy="284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0AE0AE60-55A2-4DFE-93AC-28BBBEE435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84" y="4808984"/>
            <a:ext cx="5303237" cy="2261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9" name="연결선: 구부러짐 28">
            <a:extLst>
              <a:ext uri="{FF2B5EF4-FFF2-40B4-BE49-F238E27FC236}">
                <a16:creationId xmlns:a16="http://schemas.microsoft.com/office/drawing/2014/main" id="{05EAE499-F3C5-48BB-9040-39C906AC33AC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7984" y="4425236"/>
            <a:ext cx="1094762" cy="245175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그림 31">
            <a:extLst>
              <a:ext uri="{FF2B5EF4-FFF2-40B4-BE49-F238E27FC236}">
                <a16:creationId xmlns:a16="http://schemas.microsoft.com/office/drawing/2014/main" id="{CCB5FEF9-3487-44DA-8D40-3FE77A1E53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5" y="6482998"/>
            <a:ext cx="5290439" cy="2263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3" name="연결선: 구부러짐 32">
            <a:extLst>
              <a:ext uri="{FF2B5EF4-FFF2-40B4-BE49-F238E27FC236}">
                <a16:creationId xmlns:a16="http://schemas.microsoft.com/office/drawing/2014/main" id="{5648BAED-1E3A-4552-B224-2C600B4F2FD5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88742" y="4015374"/>
            <a:ext cx="2808311" cy="2721371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0BC36BE-BA62-4757-BA63-8CB05E55E187}"/>
              </a:ext>
            </a:extLst>
          </p:cNvPr>
          <p:cNvSpPr/>
          <p:nvPr/>
        </p:nvSpPr>
        <p:spPr>
          <a:xfrm rot="16200000">
            <a:off x="1564258" y="5050302"/>
            <a:ext cx="1245209" cy="162018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ED43990E-57BE-453E-B4A5-FEAE5BC07069}"/>
              </a:ext>
            </a:extLst>
          </p:cNvPr>
          <p:cNvSpPr/>
          <p:nvPr/>
        </p:nvSpPr>
        <p:spPr>
          <a:xfrm>
            <a:off x="1088740" y="5057767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1437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"/>
            <a:ext cx="6858000" cy="9898493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A6B4913-9184-4842-B2C7-DD156E7DB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4900" y="9358145"/>
            <a:ext cx="1600200" cy="527403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5" name="Text Box 67">
            <a:extLst>
              <a:ext uri="{FF2B5EF4-FFF2-40B4-BE49-F238E27FC236}">
                <a16:creationId xmlns:a16="http://schemas.microsoft.com/office/drawing/2014/main" id="{18EF4C2B-308B-4D2E-8056-467ABF93F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1288" y="2408191"/>
            <a:ext cx="39532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ko-KR"/>
            </a:defPPr>
            <a:lvl1pPr marL="173038" indent="-173038" defTabSz="1584325">
              <a:lnSpc>
                <a:spcPct val="150000"/>
              </a:lnSpc>
              <a:defRPr sz="11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39738" lvl="1" indent="-173038" defTabSz="1584325">
              <a:lnSpc>
                <a:spcPct val="150000"/>
              </a:lnSpc>
              <a:defRPr sz="11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728663" indent="-173038" defTabSz="1584325"/>
            <a:lvl4pPr marL="1922463" indent="-342900" defTabSz="1584325"/>
            <a:lvl5pPr marL="2444750" indent="-342900" defTabSz="1584325"/>
            <a:lvl6pPr marL="2901950" indent="-342900" defTabSz="1584325" fontAlgn="base">
              <a:spcBef>
                <a:spcPct val="0"/>
              </a:spcBef>
              <a:spcAft>
                <a:spcPct val="0"/>
              </a:spcAft>
            </a:lvl6pPr>
            <a:lvl7pPr marL="3359150" indent="-342900" defTabSz="1584325" fontAlgn="base">
              <a:spcBef>
                <a:spcPct val="0"/>
              </a:spcBef>
              <a:spcAft>
                <a:spcPct val="0"/>
              </a:spcAft>
            </a:lvl7pPr>
            <a:lvl8pPr marL="3816350" indent="-342900" defTabSz="1584325" fontAlgn="base">
              <a:spcBef>
                <a:spcPct val="0"/>
              </a:spcBef>
              <a:spcAft>
                <a:spcPct val="0"/>
              </a:spcAft>
            </a:lvl8pPr>
            <a:lvl9pPr marL="4273550" indent="-342900" defTabSz="1584325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r">
              <a:lnSpc>
                <a:spcPct val="200000"/>
              </a:lnSpc>
            </a:pPr>
            <a:r>
              <a:rPr lang="en-US" altLang="ko-KR" sz="1000" dirty="0"/>
              <a:t>3</a:t>
            </a:r>
          </a:p>
          <a:p>
            <a:pPr algn="r">
              <a:lnSpc>
                <a:spcPct val="200000"/>
              </a:lnSpc>
            </a:pPr>
            <a:r>
              <a:rPr lang="en-US" altLang="ko-KR" sz="1000" dirty="0"/>
              <a:t>4</a:t>
            </a:r>
          </a:p>
          <a:p>
            <a:pPr algn="r">
              <a:lnSpc>
                <a:spcPct val="200000"/>
              </a:lnSpc>
            </a:pPr>
            <a:r>
              <a:rPr lang="en-US" altLang="ko-KR" sz="1000" dirty="0"/>
              <a:t>16</a:t>
            </a:r>
          </a:p>
          <a:p>
            <a:pPr algn="r">
              <a:lnSpc>
                <a:spcPct val="200000"/>
              </a:lnSpc>
            </a:pPr>
            <a:r>
              <a:rPr lang="en-US" altLang="ko-KR" sz="1000" dirty="0"/>
              <a:t>20</a:t>
            </a:r>
          </a:p>
          <a:p>
            <a:pPr algn="r">
              <a:lnSpc>
                <a:spcPct val="200000"/>
              </a:lnSpc>
            </a:pPr>
            <a:endParaRPr lang="en-US" altLang="ko-KR" sz="1000" dirty="0"/>
          </a:p>
          <a:p>
            <a:pPr algn="r">
              <a:lnSpc>
                <a:spcPct val="200000"/>
              </a:lnSpc>
            </a:pPr>
            <a:r>
              <a:rPr lang="en-US" altLang="ko-KR" sz="1000" dirty="0" smtClean="0"/>
              <a:t>21</a:t>
            </a:r>
          </a:p>
          <a:p>
            <a:pPr algn="r">
              <a:lnSpc>
                <a:spcPct val="200000"/>
              </a:lnSpc>
            </a:pPr>
            <a:r>
              <a:rPr lang="en-US" altLang="ko-KR" sz="1000" dirty="0" smtClean="0"/>
              <a:t>22</a:t>
            </a:r>
          </a:p>
          <a:p>
            <a:pPr algn="r">
              <a:lnSpc>
                <a:spcPct val="200000"/>
              </a:lnSpc>
            </a:pPr>
            <a:r>
              <a:rPr lang="en-US" altLang="ko-KR" sz="1000" dirty="0" smtClean="0"/>
              <a:t>23</a:t>
            </a:r>
          </a:p>
          <a:p>
            <a:pPr algn="r">
              <a:lnSpc>
                <a:spcPct val="200000"/>
              </a:lnSpc>
            </a:pPr>
            <a:r>
              <a:rPr lang="en-US" altLang="ko-KR" sz="1000" dirty="0" smtClean="0"/>
              <a:t>25</a:t>
            </a:r>
            <a:endParaRPr lang="en-US" altLang="ko-KR" sz="1000" dirty="0"/>
          </a:p>
          <a:p>
            <a:pPr algn="r">
              <a:lnSpc>
                <a:spcPct val="200000"/>
              </a:lnSpc>
            </a:pPr>
            <a:r>
              <a:rPr lang="en-US" altLang="ko-KR" sz="1000" dirty="0" smtClean="0"/>
              <a:t>26</a:t>
            </a:r>
          </a:p>
          <a:p>
            <a:pPr algn="r">
              <a:lnSpc>
                <a:spcPct val="200000"/>
              </a:lnSpc>
            </a:pPr>
            <a:endParaRPr lang="en-US" altLang="ko-KR" sz="1000" dirty="0"/>
          </a:p>
          <a:p>
            <a:pPr algn="r">
              <a:lnSpc>
                <a:spcPct val="200000"/>
              </a:lnSpc>
            </a:pPr>
            <a:r>
              <a:rPr lang="en-US" altLang="ko-KR" sz="1000" dirty="0" smtClean="0"/>
              <a:t>28</a:t>
            </a:r>
          </a:p>
          <a:p>
            <a:pPr algn="r">
              <a:lnSpc>
                <a:spcPct val="200000"/>
              </a:lnSpc>
            </a:pPr>
            <a:endParaRPr lang="en-US" altLang="ko-KR" sz="1000" dirty="0"/>
          </a:p>
          <a:p>
            <a:pPr algn="r">
              <a:lnSpc>
                <a:spcPct val="200000"/>
              </a:lnSpc>
            </a:pPr>
            <a:r>
              <a:rPr lang="en-US" altLang="ko-KR" sz="1000" dirty="0" smtClean="0"/>
              <a:t>29</a:t>
            </a:r>
            <a:endParaRPr lang="en-US" altLang="ko-KR" sz="1000" dirty="0"/>
          </a:p>
        </p:txBody>
      </p:sp>
      <p:sp>
        <p:nvSpPr>
          <p:cNvPr id="6" name="Text Box 66">
            <a:extLst>
              <a:ext uri="{FF2B5EF4-FFF2-40B4-BE49-F238E27FC236}">
                <a16:creationId xmlns:a16="http://schemas.microsoft.com/office/drawing/2014/main" id="{6A94BC77-2D28-40E4-94DE-B5CFF0501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509" y="2415811"/>
            <a:ext cx="4068763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3038" indent="-173038" algn="l" defTabSz="1584325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439738" indent="-173038" algn="l" defTabSz="1584325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728663" indent="-173038" algn="l" defTabSz="1584325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922463" indent="-342900" algn="l" defTabSz="1584325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444750" indent="-342900" algn="l" defTabSz="1584325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901950" indent="-342900" defTabSz="15843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3359150" indent="-342900" defTabSz="15843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816350" indent="-342900" defTabSz="15843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4273550" indent="-342900" defTabSz="15843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200000"/>
              </a:lnSpc>
            </a:pP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시스템 이용 방법</a:t>
            </a:r>
          </a:p>
          <a:p>
            <a:pPr lvl="1">
              <a:lnSpc>
                <a:spcPct val="20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1.1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 방법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lnSpc>
                <a:spcPct val="20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1.2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로그인 및 업무 포털 활용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lnSpc>
                <a:spcPct val="20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1.3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농업법인취업지원 접근 방법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lnSpc>
                <a:spcPct val="200000"/>
              </a:lnSpc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 단계별 업무 절차</a:t>
            </a:r>
          </a:p>
          <a:p>
            <a:pPr lvl="1">
              <a:lnSpc>
                <a:spcPct val="200000"/>
              </a:lnSpc>
            </a:pP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업무 절차 한눈에 보기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lnSpc>
                <a:spcPct val="20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	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2.1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법인신청서작성</a:t>
            </a:r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lnSpc>
                <a:spcPct val="20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	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2.2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신청관리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lnSpc>
                <a:spcPct val="20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2.3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운영관리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lnSpc>
                <a:spcPct val="20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	</a:t>
            </a: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 주요 질문 및 답변</a:t>
            </a:r>
          </a:p>
          <a:p>
            <a:pPr>
              <a:lnSpc>
                <a:spcPct val="200000"/>
              </a:lnSpc>
            </a:pP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시스템 오류 </a:t>
            </a:r>
            <a:r>
              <a:rPr lang="ko-KR" altLang="en-US" sz="1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대응법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7" name="Text Box 66">
            <a:extLst>
              <a:ext uri="{FF2B5EF4-FFF2-40B4-BE49-F238E27FC236}">
                <a16:creationId xmlns:a16="http://schemas.microsoft.com/office/drawing/2014/main" id="{9514FD5D-FC63-48D0-8310-9385580ED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924" y="2404042"/>
            <a:ext cx="3554859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3038" indent="-173038" algn="l" defTabSz="1584325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439738" indent="-173038" algn="l" defTabSz="1584325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728663" indent="-173038" algn="l" defTabSz="1584325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922463" indent="-342900" algn="l" defTabSz="1584325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444750" indent="-342900" algn="l" defTabSz="1584325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901950" indent="-342900" defTabSz="15843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3359150" indent="-342900" defTabSz="15843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816350" indent="-342900" defTabSz="15843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4273550" indent="-342900" defTabSz="15843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>
              <a:lnSpc>
                <a:spcPct val="20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------------------------------------------</a:t>
            </a:r>
          </a:p>
          <a:p>
            <a:pPr algn="r">
              <a:lnSpc>
                <a:spcPct val="20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-----------------------------------------</a:t>
            </a:r>
          </a:p>
          <a:p>
            <a:pPr algn="r">
              <a:lnSpc>
                <a:spcPct val="20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----------------------------------</a:t>
            </a:r>
          </a:p>
          <a:p>
            <a:pPr algn="r">
              <a:lnSpc>
                <a:spcPct val="20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------------------------------</a:t>
            </a:r>
          </a:p>
          <a:p>
            <a:pPr algn="r">
              <a:lnSpc>
                <a:spcPct val="200000"/>
              </a:lnSpc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>
              <a:lnSpc>
                <a:spcPct val="20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------------------------------------------</a:t>
            </a:r>
          </a:p>
          <a:p>
            <a:pPr algn="r">
              <a:lnSpc>
                <a:spcPct val="20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-----------------------------------</a:t>
            </a:r>
          </a:p>
          <a:p>
            <a:pPr algn="r">
              <a:lnSpc>
                <a:spcPct val="200000"/>
              </a:lnSpc>
            </a:pP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-----------------------------------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>
              <a:lnSpc>
                <a:spcPct val="200000"/>
              </a:lnSpc>
            </a:pP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----------------------------------------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>
              <a:lnSpc>
                <a:spcPct val="200000"/>
              </a:lnSpc>
            </a:pP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----------------------------------------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>
              <a:lnSpc>
                <a:spcPct val="200000"/>
              </a:lnSpc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>
              <a:lnSpc>
                <a:spcPct val="20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----------------------------------------</a:t>
            </a:r>
          </a:p>
          <a:p>
            <a:pPr algn="r">
              <a:lnSpc>
                <a:spcPct val="200000"/>
              </a:lnSpc>
            </a:pPr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>
              <a:lnSpc>
                <a:spcPct val="200000"/>
              </a:lnSpc>
            </a:pP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---------------------------------------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9240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69998C0-9635-465F-B8FD-283008688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6696"/>
            <a:ext cx="6858000" cy="974953"/>
          </a:xfrm>
          <a:prstGeom prst="rect">
            <a:avLst/>
          </a:prstGeom>
        </p:spPr>
      </p:pic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409919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1.3.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농업법인취업지원 사업 접근 방법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823A96C-24E5-4AF9-BF84-5FE7ADF12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8E85491-EAB9-4B2B-A871-356C628927E2}"/>
              </a:ext>
            </a:extLst>
          </p:cNvPr>
          <p:cNvSpPr/>
          <p:nvPr/>
        </p:nvSpPr>
        <p:spPr>
          <a:xfrm>
            <a:off x="152636" y="1174321"/>
            <a:ext cx="6524569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■좌측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상단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AGRIX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로고 옆 </a:t>
            </a:r>
            <a:r>
              <a:rPr kumimoji="1" lang="ko-KR" altLang="en-US" sz="1200" kern="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선택란에서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농업법인취업지원 클릭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endParaRPr kumimoji="1" lang="en-US" altLang="ko-KR" sz="1200" kern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2389358" y="2216696"/>
            <a:ext cx="1255665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2214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2" y="58000"/>
            <a:ext cx="6859271" cy="9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그룹 7"/>
          <p:cNvGrpSpPr/>
          <p:nvPr/>
        </p:nvGrpSpPr>
        <p:grpSpPr>
          <a:xfrm>
            <a:off x="445972" y="444332"/>
            <a:ext cx="2935040" cy="338554"/>
            <a:chOff x="7900754" y="7315781"/>
            <a:chExt cx="2935040" cy="338554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754" y="7330422"/>
              <a:ext cx="1005439" cy="319959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>
            <a:xfrm>
              <a:off x="8804469" y="7315781"/>
              <a:ext cx="20313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농림사업정보시스템</a:t>
              </a:r>
              <a:endPara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4" name="제목 1"/>
          <p:cNvSpPr txBox="1">
            <a:spLocks/>
          </p:cNvSpPr>
          <p:nvPr/>
        </p:nvSpPr>
        <p:spPr>
          <a:xfrm>
            <a:off x="2876238" y="3452645"/>
            <a:ext cx="2303241" cy="528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defRPr/>
            </a:pPr>
            <a:r>
              <a:rPr lang="ko-KR" altLang="en-US" sz="40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40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40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장</a:t>
            </a:r>
            <a:endParaRPr lang="en-US" altLang="ko-KR" sz="4000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28" y="9450883"/>
            <a:ext cx="2267912" cy="247410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21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제목 1"/>
          <p:cNvSpPr txBox="1">
            <a:spLocks/>
          </p:cNvSpPr>
          <p:nvPr/>
        </p:nvSpPr>
        <p:spPr>
          <a:xfrm>
            <a:off x="2876238" y="4246365"/>
            <a:ext cx="3743401" cy="996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defRPr/>
            </a:pPr>
            <a:r>
              <a:rPr lang="ko-KR" altLang="en-US" sz="28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단계별 업무 절차</a:t>
            </a:r>
            <a:endParaRPr lang="en-US" altLang="ko-KR" sz="2800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EF0FE63-406C-4985-9D17-731B26304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4900" y="9358145"/>
            <a:ext cx="1600200" cy="527403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8735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2767104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업무 절차 한눈에 보기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374066"/>
            <a:ext cx="1600200" cy="527403"/>
          </a:xfrm>
        </p:spPr>
        <p:txBody>
          <a:bodyPr/>
          <a:lstStyle/>
          <a:p>
            <a:fld id="{4BEDD84E-25D4-4983-8AA1-2863C96F08D9}" type="slidenum">
              <a:rPr lang="ko-KR" altLang="en-US" b="1" smtClean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22</a:t>
            </a:fld>
            <a:endParaRPr lang="ko-KR" altLang="en-US" b="1" dirty="0">
              <a:solidFill>
                <a:schemeClr val="accent3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87" y="9307639"/>
            <a:ext cx="426171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직사각형 69"/>
          <p:cNvSpPr/>
          <p:nvPr/>
        </p:nvSpPr>
        <p:spPr>
          <a:xfrm>
            <a:off x="152636" y="1174321"/>
            <a:ext cx="65245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법인신청서 작성</a:t>
            </a:r>
            <a:endParaRPr kumimoji="1" lang="en-US" altLang="ko-KR" sz="1200" kern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법인신청서 조회 및 작성</a:t>
            </a:r>
            <a:endParaRPr kumimoji="1" lang="en-US" altLang="ko-KR" sz="1200" kern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운영현황 관리 및 사후관리</a:t>
            </a:r>
            <a:endParaRPr kumimoji="1" lang="en-US" altLang="ko-KR" sz="1200" kern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1" name="사각형: 둥근 모서리 1">
            <a:extLst>
              <a:ext uri="{FF2B5EF4-FFF2-40B4-BE49-F238E27FC236}">
                <a16:creationId xmlns:a16="http://schemas.microsoft.com/office/drawing/2014/main" id="{1059A3BA-B428-4E91-8859-B3BF6B9B1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652" y="3153495"/>
            <a:ext cx="6211658" cy="4031753"/>
          </a:xfrm>
          <a:prstGeom prst="roundRect">
            <a:avLst>
              <a:gd name="adj" fmla="val 4213"/>
            </a:avLst>
          </a:prstGeom>
          <a:solidFill>
            <a:srgbClr val="F9F9F9"/>
          </a:solidFill>
          <a:ln w="3175" algn="ctr">
            <a:solidFill>
              <a:schemeClr val="bg2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  <a:buFont typeface="Monotype Sorts" panose="01010601010101010101" pitchFamily="2" charset="2"/>
              <a:buNone/>
            </a:pPr>
            <a:endParaRPr lang="ko-KR" altLang="en-US">
              <a:latin typeface="+mn-ea"/>
              <a:ea typeface="+mn-ea"/>
            </a:endParaRPr>
          </a:p>
        </p:txBody>
      </p:sp>
      <p:sp>
        <p:nvSpPr>
          <p:cNvPr id="74" name="사각형: 둥근 모서리 1">
            <a:extLst>
              <a:ext uri="{FF2B5EF4-FFF2-40B4-BE49-F238E27FC236}">
                <a16:creationId xmlns:a16="http://schemas.microsoft.com/office/drawing/2014/main" id="{1059A3BA-B428-4E91-8859-B3BF6B9B1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43" y="3227231"/>
            <a:ext cx="5996428" cy="3814002"/>
          </a:xfrm>
          <a:prstGeom prst="roundRect">
            <a:avLst>
              <a:gd name="adj" fmla="val 4213"/>
            </a:avLst>
          </a:prstGeom>
          <a:solidFill>
            <a:srgbClr val="F9F9F9"/>
          </a:solidFill>
          <a:ln w="12700" cap="flat" algn="ctr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  <a:extLst/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  <a:buFont typeface="Monotype Sorts" panose="01010601010101010101" pitchFamily="2" charset="2"/>
              <a:buNone/>
            </a:pPr>
            <a:endParaRPr lang="ko-KR" altLang="en-US">
              <a:latin typeface="+mn-ea"/>
              <a:ea typeface="+mn-ea"/>
            </a:endParaRPr>
          </a:p>
        </p:txBody>
      </p:sp>
      <p:sp>
        <p:nvSpPr>
          <p:cNvPr id="76" name="양쪽 모서리가 둥근 사각형 75"/>
          <p:cNvSpPr/>
          <p:nvPr/>
        </p:nvSpPr>
        <p:spPr>
          <a:xfrm>
            <a:off x="403907" y="3227231"/>
            <a:ext cx="5998218" cy="382763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kern="0" spc="-1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농업법인</a:t>
            </a:r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4994EF13-32A3-481B-B2BF-04C5F7A14ABA}"/>
              </a:ext>
            </a:extLst>
          </p:cNvPr>
          <p:cNvSpPr/>
          <p:nvPr/>
        </p:nvSpPr>
        <p:spPr>
          <a:xfrm>
            <a:off x="1769457" y="4170597"/>
            <a:ext cx="1044000" cy="3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법인신청서</a:t>
            </a:r>
            <a:endParaRPr lang="ko-KR" altLang="en-US" sz="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94" name="직선 화살표 연결선 93">
            <a:extLst>
              <a:ext uri="{FF2B5EF4-FFF2-40B4-BE49-F238E27FC236}">
                <a16:creationId xmlns:a16="http://schemas.microsoft.com/office/drawing/2014/main" id="{089A6778-3625-4B75-A1B8-4A786B5333E1}"/>
              </a:ext>
            </a:extLst>
          </p:cNvPr>
          <p:cNvCxnSpPr>
            <a:stCxn id="93" idx="3"/>
            <a:endCxn id="95" idx="1"/>
          </p:cNvCxnSpPr>
          <p:nvPr/>
        </p:nvCxnSpPr>
        <p:spPr bwMode="auto">
          <a:xfrm>
            <a:off x="2813457" y="4332597"/>
            <a:ext cx="1165683" cy="0"/>
          </a:xfrm>
          <a:prstGeom prst="straightConnector1">
            <a:avLst/>
          </a:prstGeom>
          <a:solidFill>
            <a:schemeClr val="bg1"/>
          </a:solidFill>
          <a:ln w="158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4994EF13-32A3-481B-B2BF-04C5F7A14ABA}"/>
              </a:ext>
            </a:extLst>
          </p:cNvPr>
          <p:cNvSpPr/>
          <p:nvPr/>
        </p:nvSpPr>
        <p:spPr>
          <a:xfrm>
            <a:off x="3979140" y="4170597"/>
            <a:ext cx="1044000" cy="3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8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법인신청서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작성</a:t>
            </a:r>
          </a:p>
        </p:txBody>
      </p:sp>
      <p:sp>
        <p:nvSpPr>
          <p:cNvPr id="97" name="직사각형 96"/>
          <p:cNvSpPr/>
          <p:nvPr/>
        </p:nvSpPr>
        <p:spPr>
          <a:xfrm>
            <a:off x="1520788" y="3959953"/>
            <a:ext cx="396044" cy="268012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2.1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DA0E318-86A2-4AE2-B49D-35D04C25E933}"/>
              </a:ext>
            </a:extLst>
          </p:cNvPr>
          <p:cNvSpPr/>
          <p:nvPr/>
        </p:nvSpPr>
        <p:spPr>
          <a:xfrm>
            <a:off x="1771258" y="5016957"/>
            <a:ext cx="1044000" cy="3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8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신청관리</a:t>
            </a:r>
            <a:endParaRPr lang="ko-KR" altLang="en-US" sz="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DD065DBA-D175-4146-A9B9-5094AE7A2A27}"/>
              </a:ext>
            </a:extLst>
          </p:cNvPr>
          <p:cNvCxnSpPr>
            <a:stCxn id="22" idx="3"/>
            <a:endCxn id="24" idx="1"/>
          </p:cNvCxnSpPr>
          <p:nvPr/>
        </p:nvCxnSpPr>
        <p:spPr bwMode="auto">
          <a:xfrm>
            <a:off x="2815258" y="5178957"/>
            <a:ext cx="1165683" cy="0"/>
          </a:xfrm>
          <a:prstGeom prst="straightConnector1">
            <a:avLst/>
          </a:prstGeom>
          <a:solidFill>
            <a:schemeClr val="bg1"/>
          </a:solidFill>
          <a:ln w="158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3EA5572-C2F1-4773-886D-1952D6F9647A}"/>
              </a:ext>
            </a:extLst>
          </p:cNvPr>
          <p:cNvSpPr/>
          <p:nvPr/>
        </p:nvSpPr>
        <p:spPr>
          <a:xfrm>
            <a:off x="3980941" y="5016957"/>
            <a:ext cx="1044000" cy="3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8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법인신청서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관리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8DD75C7-012E-4E12-84DC-5F405398965E}"/>
              </a:ext>
            </a:extLst>
          </p:cNvPr>
          <p:cNvSpPr/>
          <p:nvPr/>
        </p:nvSpPr>
        <p:spPr>
          <a:xfrm>
            <a:off x="1522589" y="4806313"/>
            <a:ext cx="396044" cy="268012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2.2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DA0E318-86A2-4AE2-B49D-35D04C25E933}"/>
              </a:ext>
            </a:extLst>
          </p:cNvPr>
          <p:cNvSpPr/>
          <p:nvPr/>
        </p:nvSpPr>
        <p:spPr>
          <a:xfrm>
            <a:off x="1769457" y="5853136"/>
            <a:ext cx="1044000" cy="3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운영관리</a:t>
            </a: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DD065DBA-D175-4146-A9B9-5094AE7A2A27}"/>
              </a:ext>
            </a:extLst>
          </p:cNvPr>
          <p:cNvCxnSpPr>
            <a:stCxn id="26" idx="3"/>
            <a:endCxn id="28" idx="1"/>
          </p:cNvCxnSpPr>
          <p:nvPr/>
        </p:nvCxnSpPr>
        <p:spPr bwMode="auto">
          <a:xfrm>
            <a:off x="2813457" y="6015136"/>
            <a:ext cx="1165683" cy="0"/>
          </a:xfrm>
          <a:prstGeom prst="straightConnector1">
            <a:avLst/>
          </a:prstGeom>
          <a:solidFill>
            <a:schemeClr val="bg1"/>
          </a:solidFill>
          <a:ln w="158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53EA5572-C2F1-4773-886D-1952D6F9647A}"/>
              </a:ext>
            </a:extLst>
          </p:cNvPr>
          <p:cNvSpPr/>
          <p:nvPr/>
        </p:nvSpPr>
        <p:spPr>
          <a:xfrm>
            <a:off x="3979140" y="5853136"/>
            <a:ext cx="1044000" cy="3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운영현황 관리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8DD75C7-012E-4E12-84DC-5F405398965E}"/>
              </a:ext>
            </a:extLst>
          </p:cNvPr>
          <p:cNvSpPr/>
          <p:nvPr/>
        </p:nvSpPr>
        <p:spPr>
          <a:xfrm>
            <a:off x="1520788" y="5642492"/>
            <a:ext cx="396044" cy="268012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2.3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31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217269" y="6825208"/>
            <a:ext cx="62273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latinLnBrk="0">
              <a:lnSpc>
                <a:spcPct val="150000"/>
              </a:lnSpc>
              <a:buAutoNum type="arabicParenR"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주소 버튼을 클릭하면 </a:t>
            </a:r>
            <a:r>
              <a:rPr lang="en-US" altLang="ko-KR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Agrix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주소검색 공통 팝업 창이 호출됩니다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 latinLnBrk="0">
              <a:lnSpc>
                <a:spcPct val="150000"/>
              </a:lnSpc>
              <a:buFontTx/>
              <a:buAutoNum type="arabicParenR"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검색조건 선택 또는 입력 후 조회 버튼을 클릭하면 주소 리스트가 조회됩니다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28600" indent="-228600" latinLnBrk="0">
              <a:lnSpc>
                <a:spcPct val="150000"/>
              </a:lnSpc>
              <a:buFontTx/>
              <a:buAutoNum type="arabicParenR"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조회된 데이터의 행을 클릭하면 선택된 주소 정보가 부모창에 입력되고 팝업 창이 닫힙니다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28600" indent="-228600" latinLnBrk="0">
              <a:lnSpc>
                <a:spcPct val="150000"/>
              </a:lnSpc>
              <a:buFontTx/>
              <a:buAutoNum type="arabicParenR"/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표시는 필수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입력사항입니다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429797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 smtClean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2.1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법인신청서 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법인신청서 작성</a:t>
            </a:r>
            <a:r>
              <a:rPr lang="en-US" altLang="ko-KR" kern="0" dirty="0" smtClean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(1/2)</a:t>
            </a:r>
            <a:endParaRPr lang="en-US" altLang="ko-KR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374066"/>
            <a:ext cx="1600200" cy="527403"/>
          </a:xfrm>
        </p:spPr>
        <p:txBody>
          <a:bodyPr/>
          <a:lstStyle/>
          <a:p>
            <a:fld id="{4BEDD84E-25D4-4983-8AA1-2863C96F08D9}" type="slidenum">
              <a:rPr lang="ko-KR" altLang="en-US" b="1" smtClean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23</a:t>
            </a:fld>
            <a:endParaRPr lang="ko-KR" altLang="en-US" b="1" dirty="0">
              <a:solidFill>
                <a:schemeClr val="accent3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307639"/>
            <a:ext cx="6858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98D7C6F-A6A6-4290-9B22-D471804F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AB85D4-0C0E-4BF2-9DEF-105DA8A75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572C09-921E-41BF-915A-4261D3BEB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A0E2860-D51A-403B-99C5-973A96294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326632B-CF34-4240-943F-174B44EB0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7546831-8507-4581-BCF4-7A44EC3D5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20FA023-AA25-4ECA-9B70-974573408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74" y="1437133"/>
            <a:ext cx="6175326" cy="383762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704" y="3499443"/>
            <a:ext cx="2416439" cy="3302611"/>
          </a:xfrm>
          <a:prstGeom prst="rect">
            <a:avLst/>
          </a:prstGeom>
        </p:spPr>
      </p:pic>
      <p:sp>
        <p:nvSpPr>
          <p:cNvPr id="28" name="타원 27"/>
          <p:cNvSpPr/>
          <p:nvPr/>
        </p:nvSpPr>
        <p:spPr>
          <a:xfrm>
            <a:off x="2990469" y="2566540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 rot="16200000">
            <a:off x="3498391" y="2483781"/>
            <a:ext cx="194573" cy="75014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0" name="타원 29"/>
          <p:cNvSpPr/>
          <p:nvPr/>
        </p:nvSpPr>
        <p:spPr>
          <a:xfrm>
            <a:off x="2080569" y="3304415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 rot="16200000">
            <a:off x="1928043" y="3882103"/>
            <a:ext cx="3139352" cy="237403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cxnSp>
        <p:nvCxnSpPr>
          <p:cNvPr id="33" name="연결선: 구부러짐 18">
            <a:extLst>
              <a:ext uri="{FF2B5EF4-FFF2-40B4-BE49-F238E27FC236}">
                <a16:creationId xmlns:a16="http://schemas.microsoft.com/office/drawing/2014/main" id="{515E0676-2DDE-4FB2-846B-654F28D9F643}"/>
              </a:ext>
            </a:extLst>
          </p:cNvPr>
          <p:cNvCxnSpPr>
            <a:cxnSpLocks/>
            <a:stCxn id="29" idx="1"/>
            <a:endCxn id="32" idx="3"/>
          </p:cNvCxnSpPr>
          <p:nvPr/>
        </p:nvCxnSpPr>
        <p:spPr>
          <a:xfrm rot="5400000">
            <a:off x="3275049" y="3178812"/>
            <a:ext cx="543301" cy="97959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10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217269" y="5961112"/>
            <a:ext cx="6227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latinLnBrk="0">
              <a:lnSpc>
                <a:spcPct val="150000"/>
              </a:lnSpc>
              <a:buAutoNum type="arabicParenR"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파일 검색 버튼을 클릭하면 첨부파일을 업로드할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28600" indent="-228600" latinLnBrk="0">
              <a:lnSpc>
                <a:spcPct val="150000"/>
              </a:lnSpc>
              <a:buAutoNum type="arabicParenR"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제출 버튼을 클릭하면 법인신청서가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제출됩니다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429797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 smtClean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2.1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법인신청서 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법인신청서 작성</a:t>
            </a:r>
            <a:r>
              <a:rPr lang="en-US" altLang="ko-KR" kern="0" dirty="0" smtClean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(2/2)</a:t>
            </a:r>
            <a:endParaRPr lang="en-US" altLang="ko-KR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374066"/>
            <a:ext cx="1600200" cy="527403"/>
          </a:xfrm>
        </p:spPr>
        <p:txBody>
          <a:bodyPr/>
          <a:lstStyle/>
          <a:p>
            <a:fld id="{4BEDD84E-25D4-4983-8AA1-2863C96F08D9}" type="slidenum">
              <a:rPr lang="ko-KR" altLang="en-US" b="1" smtClean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24</a:t>
            </a:fld>
            <a:endParaRPr lang="ko-KR" altLang="en-US" b="1" dirty="0">
              <a:solidFill>
                <a:schemeClr val="accent3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87" y="9307639"/>
            <a:ext cx="426171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98D7C6F-A6A6-4290-9B22-D471804F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AB85D4-0C0E-4BF2-9DEF-105DA8A75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572C09-921E-41BF-915A-4261D3BEB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A0E2860-D51A-403B-99C5-973A96294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326632B-CF34-4240-943F-174B44EB0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7546831-8507-4581-BCF4-7A44EC3D5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20FA023-AA25-4ECA-9B70-974573408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2E45C33-99A5-4A9C-A122-098189C72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059" y="1437135"/>
            <a:ext cx="6252135" cy="4091929"/>
          </a:xfrm>
          <a:prstGeom prst="rect">
            <a:avLst/>
          </a:prstGeom>
        </p:spPr>
      </p:pic>
      <p:sp>
        <p:nvSpPr>
          <p:cNvPr id="22" name="타원 21"/>
          <p:cNvSpPr/>
          <p:nvPr/>
        </p:nvSpPr>
        <p:spPr>
          <a:xfrm>
            <a:off x="3641822" y="2829586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 rot="16200000">
            <a:off x="3135136" y="3761435"/>
            <a:ext cx="2010848" cy="53720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5" name="타원 24"/>
          <p:cNvSpPr/>
          <p:nvPr/>
        </p:nvSpPr>
        <p:spPr>
          <a:xfrm>
            <a:off x="5843051" y="5186220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 rot="16200000">
            <a:off x="6228972" y="5201834"/>
            <a:ext cx="141304" cy="50298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98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217269" y="5787882"/>
            <a:ext cx="6227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latinLnBrk="0">
              <a:lnSpc>
                <a:spcPct val="150000"/>
              </a:lnSpc>
              <a:buAutoNum type="arabicParenR"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검색조건 선택 또는 입력 후 조회 버튼을 클릭하면 해당 법인의 신청서 리스트가 조회됩니다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28600" indent="-228600" latinLnBrk="0">
              <a:lnSpc>
                <a:spcPct val="150000"/>
              </a:lnSpc>
              <a:buFontTx/>
              <a:buAutoNum type="arabicParenR"/>
            </a:pP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매칭완료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버튼을 클릭하면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매칭이 종료되어 해당 신청서에는 추가로 인턴이 매칭되지 않습니다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해당신청서에 원하는 수만큼의 인턴이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매칭된후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매칭완료하시기 바랍니다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 latinLnBrk="0">
              <a:lnSpc>
                <a:spcPct val="150000"/>
              </a:lnSpc>
              <a:buFontTx/>
              <a:buAutoNum type="arabicParenR"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신규등록 버튼을 클릭하면 법인신청서 작성 화면으로 이동합니다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28600" indent="-228600" latinLnBrk="0">
              <a:lnSpc>
                <a:spcPct val="150000"/>
              </a:lnSpc>
              <a:buFontTx/>
              <a:buAutoNum type="arabicParenR"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엑셀다운로드 버튼을 클릭하면 엑셀파일이 다운로드 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28600" indent="-228600" latinLnBrk="0">
              <a:lnSpc>
                <a:spcPct val="150000"/>
              </a:lnSpc>
              <a:buFontTx/>
              <a:buAutoNum type="arabicParenR"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매칭 버튼을 클릭하면 매칭 팝업창이 호출됩니다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28600" indent="-228600" latinLnBrk="0">
              <a:lnSpc>
                <a:spcPct val="150000"/>
              </a:lnSpc>
              <a:buFontTx/>
              <a:buAutoNum type="arabicParenR"/>
            </a:pP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리스트에서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매칭을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원하는 인턴의 체크박스에 체크표시를 합니다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 latinLnBrk="0">
              <a:lnSpc>
                <a:spcPct val="150000"/>
              </a:lnSpc>
              <a:buFontTx/>
              <a:buAutoNum type="arabicParenR"/>
            </a:pP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매칭 버튼을 클릭하면 체크했던 인턴들이 매칭됩니다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5453737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 smtClean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2.2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신청관리 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법인신청서 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법인신청서 목록 조회</a:t>
            </a:r>
            <a:endParaRPr lang="en-US" altLang="ko-KR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374066"/>
            <a:ext cx="1600200" cy="527403"/>
          </a:xfrm>
        </p:spPr>
        <p:txBody>
          <a:bodyPr/>
          <a:lstStyle/>
          <a:p>
            <a:fld id="{4BEDD84E-25D4-4983-8AA1-2863C96F08D9}" type="slidenum">
              <a:rPr lang="ko-KR" altLang="en-US" b="1" smtClean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25</a:t>
            </a:fld>
            <a:endParaRPr lang="ko-KR" altLang="en-US" b="1" dirty="0">
              <a:solidFill>
                <a:schemeClr val="accent3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87" y="9307639"/>
            <a:ext cx="426171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98D7C6F-A6A6-4290-9B22-D471804F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AB85D4-0C0E-4BF2-9DEF-105DA8A75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572C09-921E-41BF-915A-4261D3BEB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A0E2860-D51A-403B-99C5-973A96294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326632B-CF34-4240-943F-174B44EB0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7546831-8507-4581-BCF4-7A44EC3D5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226" y="1436520"/>
            <a:ext cx="6291179" cy="2759430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 rot="16200000">
            <a:off x="6179223" y="2024352"/>
            <a:ext cx="160764" cy="49538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1" name="타원 20"/>
          <p:cNvSpPr/>
          <p:nvPr/>
        </p:nvSpPr>
        <p:spPr>
          <a:xfrm>
            <a:off x="5830359" y="2050873"/>
            <a:ext cx="215153" cy="2151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4807323" y="2468185"/>
            <a:ext cx="215153" cy="2151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5466059" y="2464648"/>
            <a:ext cx="215153" cy="2151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5943089" y="2462559"/>
            <a:ext cx="215153" cy="2151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DAE79430-42EC-42DB-9E08-46DA1536FA0B}"/>
              </a:ext>
            </a:extLst>
          </p:cNvPr>
          <p:cNvSpPr/>
          <p:nvPr/>
        </p:nvSpPr>
        <p:spPr>
          <a:xfrm>
            <a:off x="6106460" y="2920217"/>
            <a:ext cx="215153" cy="2151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 rot="16200000">
            <a:off x="5137983" y="2538802"/>
            <a:ext cx="160764" cy="49538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4" name="직사각형 33"/>
          <p:cNvSpPr/>
          <p:nvPr/>
        </p:nvSpPr>
        <p:spPr>
          <a:xfrm rot="16200000">
            <a:off x="5633371" y="2538802"/>
            <a:ext cx="160764" cy="49538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5" name="직사각형 34"/>
          <p:cNvSpPr/>
          <p:nvPr/>
        </p:nvSpPr>
        <p:spPr>
          <a:xfrm rot="16200000">
            <a:off x="6190577" y="2484824"/>
            <a:ext cx="160764" cy="59669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8" name="직사각형 37"/>
          <p:cNvSpPr/>
          <p:nvPr/>
        </p:nvSpPr>
        <p:spPr>
          <a:xfrm rot="16200000">
            <a:off x="6375130" y="3013103"/>
            <a:ext cx="160764" cy="26779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446" y="4356312"/>
            <a:ext cx="4906182" cy="1151938"/>
          </a:xfrm>
          <a:prstGeom prst="rect">
            <a:avLst/>
          </a:prstGeom>
        </p:spPr>
      </p:pic>
      <p:sp>
        <p:nvSpPr>
          <p:cNvPr id="28" name="타원 27">
            <a:extLst>
              <a:ext uri="{FF2B5EF4-FFF2-40B4-BE49-F238E27FC236}">
                <a16:creationId xmlns:a16="http://schemas.microsoft.com/office/drawing/2014/main" id="{7C389F9E-DD04-4566-88BC-480F260FE0C0}"/>
              </a:ext>
            </a:extLst>
          </p:cNvPr>
          <p:cNvSpPr/>
          <p:nvPr/>
        </p:nvSpPr>
        <p:spPr>
          <a:xfrm>
            <a:off x="1055293" y="4184211"/>
            <a:ext cx="215153" cy="2151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 rot="16200000">
            <a:off x="5458979" y="4419059"/>
            <a:ext cx="198329" cy="42801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41" name="직사각형 40"/>
          <p:cNvSpPr/>
          <p:nvPr/>
        </p:nvSpPr>
        <p:spPr>
          <a:xfrm rot="16200000">
            <a:off x="3363924" y="2275535"/>
            <a:ext cx="731106" cy="491806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DE05915D-DB4B-43A6-9306-5BDB4EA298D7}"/>
              </a:ext>
            </a:extLst>
          </p:cNvPr>
          <p:cNvSpPr/>
          <p:nvPr/>
        </p:nvSpPr>
        <p:spPr>
          <a:xfrm>
            <a:off x="5218365" y="4356312"/>
            <a:ext cx="215153" cy="2151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42" name="연결선: 구부러짐 18">
            <a:extLst>
              <a:ext uri="{FF2B5EF4-FFF2-40B4-BE49-F238E27FC236}">
                <a16:creationId xmlns:a16="http://schemas.microsoft.com/office/drawing/2014/main" id="{515E0676-2DDE-4FB2-846B-654F28D9F643}"/>
              </a:ext>
            </a:extLst>
          </p:cNvPr>
          <p:cNvCxnSpPr>
            <a:cxnSpLocks/>
            <a:stCxn id="38" idx="1"/>
            <a:endCxn id="41" idx="2"/>
          </p:cNvCxnSpPr>
          <p:nvPr/>
        </p:nvCxnSpPr>
        <p:spPr>
          <a:xfrm rot="5400000">
            <a:off x="5568418" y="3847471"/>
            <a:ext cx="1507185" cy="267004"/>
          </a:xfrm>
          <a:prstGeom prst="curvedConnector2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787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217269" y="4694988"/>
            <a:ext cx="622739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latinLnBrk="0">
              <a:lnSpc>
                <a:spcPct val="150000"/>
              </a:lnSpc>
              <a:buAutoNum type="arabicParenR"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검색조건 선택 또는 입력 후 조회 버튼을 클릭하면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운영형황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리스트가 조회됩니다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28600" indent="-228600" latinLnBrk="0">
              <a:lnSpc>
                <a:spcPct val="150000"/>
              </a:lnSpc>
              <a:buFontTx/>
              <a:buAutoNum type="arabicParenR"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수정 버튼을 클릭하면 운영현황 수정화면으로 이동합니다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다음페이지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계속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 latinLnBrk="0">
              <a:lnSpc>
                <a:spcPct val="150000"/>
              </a:lnSpc>
              <a:buFontTx/>
              <a:buAutoNum type="arabicParenR"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조회된 데이터의 행을 더블 클릭하면 상세 정보를 확인 할 수 있는 화면으로 이동합니다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28600" indent="-228600" latinLnBrk="0">
              <a:lnSpc>
                <a:spcPct val="150000"/>
              </a:lnSpc>
              <a:buFontTx/>
              <a:buAutoNum type="arabicParenR"/>
            </a:pP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상태값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승인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: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법인신청서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승인상태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매칭법인취소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농정원에서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매칭법인을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취소한상태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매칭중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농정원에서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인턴을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제안받고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있는 상태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매칭완료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인턴과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매칭완료된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상태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승인대기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법인신청서가 승인되기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이전상태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3786614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 smtClean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2.3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운영관리 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운영현황 목록 조회</a:t>
            </a:r>
            <a:endParaRPr lang="en-US" altLang="ko-KR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374066"/>
            <a:ext cx="1600200" cy="527403"/>
          </a:xfrm>
        </p:spPr>
        <p:txBody>
          <a:bodyPr/>
          <a:lstStyle/>
          <a:p>
            <a:fld id="{4BEDD84E-25D4-4983-8AA1-2863C96F08D9}" type="slidenum">
              <a:rPr lang="ko-KR" altLang="en-US" b="1" smtClean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26</a:t>
            </a:fld>
            <a:endParaRPr lang="ko-KR" altLang="en-US" b="1" dirty="0">
              <a:solidFill>
                <a:schemeClr val="accent3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87" y="9307639"/>
            <a:ext cx="426171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98D7C6F-A6A6-4290-9B22-D471804F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AB85D4-0C0E-4BF2-9DEF-105DA8A75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572C09-921E-41BF-915A-4261D3BEB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8AE12AE-DF40-4E13-90F1-210B8D01E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1F897C5-3BCA-4DCD-B1FA-181850B72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C71DFFA-5677-4A8B-A076-05A8CF5C2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270" y="1426559"/>
            <a:ext cx="6452090" cy="2768713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 rot="16200000">
            <a:off x="6234846" y="2036878"/>
            <a:ext cx="160764" cy="49538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4" name="타원 23"/>
          <p:cNvSpPr/>
          <p:nvPr/>
        </p:nvSpPr>
        <p:spPr>
          <a:xfrm>
            <a:off x="5885982" y="2063399"/>
            <a:ext cx="215153" cy="2151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961396" y="2745495"/>
            <a:ext cx="215153" cy="2151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1527903" y="2741932"/>
            <a:ext cx="215153" cy="2151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 rot="16200000">
            <a:off x="1148069" y="2960098"/>
            <a:ext cx="313393" cy="36004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 rot="16200000">
            <a:off x="3789078" y="843355"/>
            <a:ext cx="294636" cy="460183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3" name="타원 32"/>
          <p:cNvSpPr/>
          <p:nvPr/>
        </p:nvSpPr>
        <p:spPr>
          <a:xfrm>
            <a:off x="6140348" y="2747476"/>
            <a:ext cx="215153" cy="2151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 rot="16200000">
            <a:off x="6327021" y="2962079"/>
            <a:ext cx="313393" cy="36004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3505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217269" y="5010603"/>
            <a:ext cx="62273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latinLnBrk="0">
              <a:lnSpc>
                <a:spcPct val="150000"/>
              </a:lnSpc>
              <a:buAutoNum type="arabicParenR"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운영계획 파일을 업로드 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28600" indent="-228600" latinLnBrk="0">
              <a:lnSpc>
                <a:spcPct val="150000"/>
              </a:lnSpc>
              <a:buFontTx/>
              <a:buAutoNum type="arabicParenR"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정규직 전환 버튼을 클릭하면 인턴의 상태가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정규직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변경됩니다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228600" indent="-228600" latinLnBrk="0">
              <a:lnSpc>
                <a:spcPct val="150000"/>
              </a:lnSpc>
              <a:buFontTx/>
              <a:buAutoNum type="arabicParenR"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수료 버튼을 클릭하면 인턴의 상태가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수료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변경됩니다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28600" indent="-228600" latinLnBrk="0">
              <a:lnSpc>
                <a:spcPct val="150000"/>
              </a:lnSpc>
              <a:buFontTx/>
              <a:buAutoNum type="arabicParenR"/>
            </a:pP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월급여를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입력할 수 있습니다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 latinLnBrk="0">
              <a:lnSpc>
                <a:spcPct val="150000"/>
              </a:lnSpc>
              <a:buFontTx/>
              <a:buAutoNum type="arabicParenR"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첨부 버튼을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클릭하여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출근부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파일과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근로계약서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대보험확인서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파일을 업로드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할수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있고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삭제 버튼을 클릭하면 첨부된 파일이 삭제됩니다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28600" indent="-228600" latinLnBrk="0">
              <a:lnSpc>
                <a:spcPct val="150000"/>
              </a:lnSpc>
              <a:buFontTx/>
              <a:buAutoNum type="arabicParenR"/>
            </a:pP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저장을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클릭하면 데이터가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저장됩니다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28600" indent="-228600" latinLnBrk="0">
              <a:lnSpc>
                <a:spcPct val="150000"/>
              </a:lnSpc>
              <a:buFontTx/>
              <a:buAutoNum type="arabicParenR"/>
            </a:pP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상태값</a:t>
            </a:r>
            <a:endParaRPr lang="ko-KR" altLang="en-US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활동중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인턴이 재직중인 상태</a:t>
            </a:r>
          </a:p>
          <a:p>
            <a:pPr latinLnBrk="0">
              <a:lnSpc>
                <a:spcPct val="150000"/>
              </a:lnSpc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수료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인턴이 수료한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상태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3786614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 smtClean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2.3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운영관리 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운영현황 상세 화면</a:t>
            </a:r>
            <a:endParaRPr lang="en-US" altLang="ko-KR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374066"/>
            <a:ext cx="1600200" cy="527403"/>
          </a:xfrm>
        </p:spPr>
        <p:txBody>
          <a:bodyPr/>
          <a:lstStyle/>
          <a:p>
            <a:fld id="{4BEDD84E-25D4-4983-8AA1-2863C96F08D9}" type="slidenum">
              <a:rPr lang="ko-KR" altLang="en-US" b="1" smtClean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27</a:t>
            </a:fld>
            <a:endParaRPr lang="ko-KR" altLang="en-US" b="1" dirty="0">
              <a:solidFill>
                <a:schemeClr val="accent3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87" y="9307639"/>
            <a:ext cx="426171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98D7C6F-A6A6-4290-9B22-D471804F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AB85D4-0C0E-4BF2-9DEF-105DA8A75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572C09-921E-41BF-915A-4261D3BEB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8AE12AE-DF40-4E13-90F1-210B8D01E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4929C33-34E6-4C95-85E7-435EE8826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F832F06-6E44-438A-AF6F-B2909828E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269" y="1438225"/>
            <a:ext cx="6452091" cy="3442767"/>
          </a:xfrm>
          <a:prstGeom prst="rect">
            <a:avLst/>
          </a:prstGeom>
        </p:spPr>
      </p:pic>
      <p:sp>
        <p:nvSpPr>
          <p:cNvPr id="31" name="타원 30"/>
          <p:cNvSpPr/>
          <p:nvPr/>
        </p:nvSpPr>
        <p:spPr>
          <a:xfrm>
            <a:off x="3061419" y="3551748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 rot="16200000">
            <a:off x="3401734" y="3614673"/>
            <a:ext cx="223734" cy="41326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47" name="타원 46"/>
          <p:cNvSpPr/>
          <p:nvPr/>
        </p:nvSpPr>
        <p:spPr>
          <a:xfrm>
            <a:off x="5567047" y="3746969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 rot="16200000">
            <a:off x="5878690" y="3749262"/>
            <a:ext cx="149455" cy="66930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49" name="타원 48"/>
          <p:cNvSpPr/>
          <p:nvPr/>
        </p:nvSpPr>
        <p:spPr>
          <a:xfrm>
            <a:off x="6301037" y="3746969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직사각형 49"/>
          <p:cNvSpPr/>
          <p:nvPr/>
        </p:nvSpPr>
        <p:spPr>
          <a:xfrm rot="16200000">
            <a:off x="6421004" y="3882930"/>
            <a:ext cx="144992" cy="40252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51" name="타원 50"/>
          <p:cNvSpPr/>
          <p:nvPr/>
        </p:nvSpPr>
        <p:spPr>
          <a:xfrm>
            <a:off x="4322625" y="4139480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직사각형 51"/>
          <p:cNvSpPr/>
          <p:nvPr/>
        </p:nvSpPr>
        <p:spPr>
          <a:xfrm rot="16200000">
            <a:off x="4645398" y="4219947"/>
            <a:ext cx="116079" cy="27052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53" name="타원 52"/>
          <p:cNvSpPr/>
          <p:nvPr/>
        </p:nvSpPr>
        <p:spPr>
          <a:xfrm>
            <a:off x="5283821" y="4139480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 rot="16200000">
            <a:off x="5606594" y="4219947"/>
            <a:ext cx="116079" cy="27052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55" name="타원 54"/>
          <p:cNvSpPr/>
          <p:nvPr/>
        </p:nvSpPr>
        <p:spPr>
          <a:xfrm>
            <a:off x="5625414" y="4569721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6" name="직사각형 55"/>
          <p:cNvSpPr/>
          <p:nvPr/>
        </p:nvSpPr>
        <p:spPr>
          <a:xfrm rot="16200000">
            <a:off x="6006405" y="4591969"/>
            <a:ext cx="116079" cy="38696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57" name="타원 56"/>
          <p:cNvSpPr/>
          <p:nvPr/>
        </p:nvSpPr>
        <p:spPr>
          <a:xfrm>
            <a:off x="3361428" y="4139480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8" name="직사각형 57"/>
          <p:cNvSpPr/>
          <p:nvPr/>
        </p:nvSpPr>
        <p:spPr>
          <a:xfrm rot="16200000">
            <a:off x="3771498" y="4132649"/>
            <a:ext cx="116079" cy="44512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59" name="타원 58"/>
          <p:cNvSpPr/>
          <p:nvPr/>
        </p:nvSpPr>
        <p:spPr>
          <a:xfrm>
            <a:off x="6036220" y="4359121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0" name="직사각형 59"/>
          <p:cNvSpPr/>
          <p:nvPr/>
        </p:nvSpPr>
        <p:spPr>
          <a:xfrm rot="16200000">
            <a:off x="5902471" y="4222422"/>
            <a:ext cx="118238" cy="26341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901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2" y="58000"/>
            <a:ext cx="6859271" cy="9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그룹 7"/>
          <p:cNvGrpSpPr/>
          <p:nvPr/>
        </p:nvGrpSpPr>
        <p:grpSpPr>
          <a:xfrm>
            <a:off x="445972" y="444332"/>
            <a:ext cx="2935040" cy="338554"/>
            <a:chOff x="7900754" y="7315781"/>
            <a:chExt cx="2935040" cy="338554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754" y="7330422"/>
              <a:ext cx="1005439" cy="319959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>
            <a:xfrm>
              <a:off x="8804469" y="7315781"/>
              <a:ext cx="20313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농림사업정보시스템</a:t>
              </a:r>
              <a:endPara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4" name="제목 1"/>
          <p:cNvSpPr txBox="1">
            <a:spLocks/>
          </p:cNvSpPr>
          <p:nvPr/>
        </p:nvSpPr>
        <p:spPr>
          <a:xfrm>
            <a:off x="2876238" y="3452645"/>
            <a:ext cx="2303241" cy="528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defRPr/>
            </a:pPr>
            <a:r>
              <a:rPr lang="ko-KR" altLang="en-US" sz="40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40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40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장</a:t>
            </a:r>
            <a:endParaRPr lang="en-US" altLang="ko-KR" sz="4000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28" y="9450883"/>
            <a:ext cx="2267912" cy="247410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21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제목 1"/>
          <p:cNvSpPr txBox="1">
            <a:spLocks/>
          </p:cNvSpPr>
          <p:nvPr/>
        </p:nvSpPr>
        <p:spPr>
          <a:xfrm>
            <a:off x="2876238" y="4246365"/>
            <a:ext cx="3743401" cy="996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defRPr/>
            </a:pPr>
            <a:r>
              <a:rPr lang="ko-KR" altLang="en-US" sz="28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 질문 및 답변</a:t>
            </a:r>
            <a:endParaRPr lang="en-US" altLang="ko-KR" sz="2800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EF0FE63-406C-4985-9D17-731B26304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4900" y="9358145"/>
            <a:ext cx="1600200" cy="527403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462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2" y="58000"/>
            <a:ext cx="6859271" cy="9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그룹 7"/>
          <p:cNvGrpSpPr/>
          <p:nvPr/>
        </p:nvGrpSpPr>
        <p:grpSpPr>
          <a:xfrm>
            <a:off x="445972" y="444332"/>
            <a:ext cx="2935040" cy="338554"/>
            <a:chOff x="7900754" y="7315781"/>
            <a:chExt cx="2935040" cy="338554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754" y="7330422"/>
              <a:ext cx="1005439" cy="319959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>
            <a:xfrm>
              <a:off x="8804469" y="7315781"/>
              <a:ext cx="20313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농림사업정보시스템</a:t>
              </a:r>
              <a:endPara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4" name="제목 1"/>
          <p:cNvSpPr txBox="1">
            <a:spLocks/>
          </p:cNvSpPr>
          <p:nvPr/>
        </p:nvSpPr>
        <p:spPr>
          <a:xfrm>
            <a:off x="2876238" y="3452645"/>
            <a:ext cx="2303241" cy="528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defRPr/>
            </a:pPr>
            <a:r>
              <a:rPr lang="ko-KR" altLang="en-US" sz="40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40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40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장</a:t>
            </a:r>
            <a:endParaRPr lang="en-US" altLang="ko-KR" sz="4000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28" y="9450883"/>
            <a:ext cx="2267912" cy="247410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21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제목 1"/>
          <p:cNvSpPr txBox="1">
            <a:spLocks/>
          </p:cNvSpPr>
          <p:nvPr/>
        </p:nvSpPr>
        <p:spPr>
          <a:xfrm>
            <a:off x="2876238" y="4246365"/>
            <a:ext cx="3743401" cy="996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defRPr/>
            </a:pPr>
            <a:r>
              <a:rPr lang="ko-KR" altLang="en-US" sz="28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 오류 </a:t>
            </a:r>
            <a:r>
              <a:rPr lang="ko-KR" altLang="en-US" sz="2800" kern="0" dirty="0" err="1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대응법</a:t>
            </a:r>
            <a:endParaRPr lang="en-US" altLang="ko-KR" sz="2800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EF0FE63-406C-4985-9D17-731B26304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4900" y="9358145"/>
            <a:ext cx="1600200" cy="527403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823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2" y="58000"/>
            <a:ext cx="6859271" cy="9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그룹 7"/>
          <p:cNvGrpSpPr/>
          <p:nvPr/>
        </p:nvGrpSpPr>
        <p:grpSpPr>
          <a:xfrm>
            <a:off x="445972" y="444332"/>
            <a:ext cx="2935040" cy="338554"/>
            <a:chOff x="7900754" y="7315781"/>
            <a:chExt cx="2935040" cy="338554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754" y="7330422"/>
              <a:ext cx="1005439" cy="319959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>
            <a:xfrm>
              <a:off x="8804469" y="7315781"/>
              <a:ext cx="20313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농림사업정보시스템</a:t>
              </a:r>
              <a:endPara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4" name="제목 1"/>
          <p:cNvSpPr txBox="1">
            <a:spLocks/>
          </p:cNvSpPr>
          <p:nvPr/>
        </p:nvSpPr>
        <p:spPr>
          <a:xfrm>
            <a:off x="2876238" y="3452645"/>
            <a:ext cx="2303241" cy="528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defRPr/>
            </a:pPr>
            <a:r>
              <a:rPr lang="ko-KR" altLang="en-US" sz="40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40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40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장</a:t>
            </a:r>
            <a:endParaRPr lang="en-US" altLang="ko-KR" sz="4000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28" y="9450883"/>
            <a:ext cx="2267912" cy="247410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21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제목 1"/>
          <p:cNvSpPr txBox="1">
            <a:spLocks/>
          </p:cNvSpPr>
          <p:nvPr/>
        </p:nvSpPr>
        <p:spPr>
          <a:xfrm>
            <a:off x="2876238" y="4246365"/>
            <a:ext cx="3743401" cy="996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defRPr/>
            </a:pPr>
            <a:r>
              <a:rPr lang="ko-KR" altLang="en-US" sz="32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 이용 방법</a:t>
            </a:r>
            <a:endParaRPr lang="en-US" altLang="ko-KR" sz="3600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83087A5-C354-416F-8538-4D1C5DDE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4900" y="9358145"/>
            <a:ext cx="1600200" cy="527403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4736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69" y="2432721"/>
            <a:ext cx="6221696" cy="6192688"/>
          </a:xfrm>
          <a:prstGeom prst="rect">
            <a:avLst/>
          </a:prstGeom>
        </p:spPr>
      </p:pic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3456395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4.1.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레포트가 오류가 나요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(1/3)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188640" y="1315717"/>
            <a:ext cx="6256025" cy="88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ko-KR" altLang="en-US" sz="1200" kern="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레포트뷰어의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설치가 </a:t>
            </a:r>
            <a:r>
              <a:rPr kumimoji="1" lang="ko-KR" altLang="en-US" sz="1200" kern="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안되는경우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“6.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보고서가 보이지 않은 경우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항목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“RD 5.0”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“RD 6.0(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통합경영체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지원사업용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“RD 6.0U”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순차적으로 설치를 진행 하신 후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다시 한번 보고서를 실행시킵니다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64460A0-8611-408F-8787-DC21F1D8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9247884-621D-4849-A226-83A90691C10B}"/>
              </a:ext>
            </a:extLst>
          </p:cNvPr>
          <p:cNvSpPr/>
          <p:nvPr/>
        </p:nvSpPr>
        <p:spPr>
          <a:xfrm rot="16200000">
            <a:off x="2482359" y="6922684"/>
            <a:ext cx="201093" cy="212423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5B61D9A1-6733-4F50-89D1-5A1D3987EB3A}"/>
              </a:ext>
            </a:extLst>
          </p:cNvPr>
          <p:cNvSpPr/>
          <p:nvPr/>
        </p:nvSpPr>
        <p:spPr>
          <a:xfrm>
            <a:off x="1347247" y="7653300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0EDCE7BA-BB6A-43B8-93B8-05FBE9D44104}"/>
              </a:ext>
            </a:extLst>
          </p:cNvPr>
          <p:cNvSpPr/>
          <p:nvPr/>
        </p:nvSpPr>
        <p:spPr>
          <a:xfrm>
            <a:off x="1808820" y="7653300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E124051E-576D-4181-B30C-900F4A441484}"/>
              </a:ext>
            </a:extLst>
          </p:cNvPr>
          <p:cNvSpPr/>
          <p:nvPr/>
        </p:nvSpPr>
        <p:spPr>
          <a:xfrm>
            <a:off x="3075439" y="7653300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3003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69" y="2432721"/>
            <a:ext cx="6221696" cy="6192688"/>
          </a:xfrm>
          <a:prstGeom prst="rect">
            <a:avLst/>
          </a:prstGeom>
        </p:spPr>
      </p:pic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3456395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4.1.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레포트가 오류가 나요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(2/3)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188640" y="1315717"/>
            <a:ext cx="6256025" cy="88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보안문서를 실행하실 경우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“6.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보고서가 보이지 않은 경우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항목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번째 라인 “여기” 버튼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번째 라인 “여기” 버튼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(②)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눌러 순차적으로 설치를 진행 한 후 다시 한번 보고서를 실행시킵니다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64460A0-8611-408F-8787-DC21F1D8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9247884-621D-4849-A226-83A90691C10B}"/>
              </a:ext>
            </a:extLst>
          </p:cNvPr>
          <p:cNvSpPr/>
          <p:nvPr/>
        </p:nvSpPr>
        <p:spPr>
          <a:xfrm rot="16200000">
            <a:off x="1924298" y="7984800"/>
            <a:ext cx="201093" cy="28803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5B61D9A1-6733-4F50-89D1-5A1D3987EB3A}"/>
              </a:ext>
            </a:extLst>
          </p:cNvPr>
          <p:cNvSpPr/>
          <p:nvPr/>
        </p:nvSpPr>
        <p:spPr>
          <a:xfrm>
            <a:off x="1628800" y="7977336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0EDCE7BA-BB6A-43B8-93B8-05FBE9D44104}"/>
              </a:ext>
            </a:extLst>
          </p:cNvPr>
          <p:cNvSpPr/>
          <p:nvPr/>
        </p:nvSpPr>
        <p:spPr>
          <a:xfrm>
            <a:off x="2499375" y="8157356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F902352-AAA0-4C5F-B0EB-113190E98A0F}"/>
              </a:ext>
            </a:extLst>
          </p:cNvPr>
          <p:cNvSpPr/>
          <p:nvPr/>
        </p:nvSpPr>
        <p:spPr>
          <a:xfrm rot="16200000">
            <a:off x="2212328" y="8137200"/>
            <a:ext cx="201093" cy="28803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1291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69" y="2432721"/>
            <a:ext cx="6221696" cy="6192688"/>
          </a:xfrm>
          <a:prstGeom prst="rect">
            <a:avLst/>
          </a:prstGeom>
        </p:spPr>
      </p:pic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3456395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4.1.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레포트가 오류가 나요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(3/3)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188640" y="1315717"/>
            <a:ext cx="6256025" cy="61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ko-KR" altLang="en-US" sz="1200" kern="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레포트뷰어의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완전삭제를 원하시는 경우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“6.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보고서가 보이지 않은 경우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항목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번째 라인의 “삭제” 버튼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눌러 실행 </a:t>
            </a:r>
            <a:r>
              <a:rPr kumimoji="1" lang="ko-KR" altLang="en-US" sz="1200" kern="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시켜주시기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바랍니다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64460A0-8611-408F-8787-DC21F1D8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9247884-621D-4849-A226-83A90691C10B}"/>
              </a:ext>
            </a:extLst>
          </p:cNvPr>
          <p:cNvSpPr/>
          <p:nvPr/>
        </p:nvSpPr>
        <p:spPr>
          <a:xfrm rot="16200000">
            <a:off x="1888294" y="8308836"/>
            <a:ext cx="201093" cy="28803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5B61D9A1-6733-4F50-89D1-5A1D3987EB3A}"/>
              </a:ext>
            </a:extLst>
          </p:cNvPr>
          <p:cNvSpPr/>
          <p:nvPr/>
        </p:nvSpPr>
        <p:spPr>
          <a:xfrm>
            <a:off x="1592796" y="8301372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163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9" y="1820652"/>
            <a:ext cx="6206355" cy="4068452"/>
          </a:xfrm>
          <a:prstGeom prst="rect">
            <a:avLst/>
          </a:prstGeom>
        </p:spPr>
      </p:pic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3687228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4.2.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인증서 </a:t>
            </a:r>
            <a:r>
              <a:rPr lang="ko-KR" altLang="en-US" kern="0" dirty="0" err="1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로그인이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안돼요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(1/2)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" name="직사각형 157"/>
          <p:cNvSpPr/>
          <p:nvPr/>
        </p:nvSpPr>
        <p:spPr>
          <a:xfrm>
            <a:off x="1099399" y="4625132"/>
            <a:ext cx="940882" cy="59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64460A0-8611-408F-8787-DC21F1D8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75D5D72-1161-400A-8AE4-8FC209E7ED57}"/>
              </a:ext>
            </a:extLst>
          </p:cNvPr>
          <p:cNvSpPr/>
          <p:nvPr/>
        </p:nvSpPr>
        <p:spPr>
          <a:xfrm>
            <a:off x="152636" y="1174321"/>
            <a:ext cx="6524569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제어판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 및 기능에 들어가셔서 설치된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“MagicLine4NPIZ”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삭제합니다</a:t>
            </a:r>
            <a:endParaRPr kumimoji="1" lang="en-US" altLang="ko-KR" sz="1200" kern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C83B598-E5BA-4716-859F-A76878ED0924}"/>
              </a:ext>
            </a:extLst>
          </p:cNvPr>
          <p:cNvSpPr/>
          <p:nvPr/>
        </p:nvSpPr>
        <p:spPr>
          <a:xfrm rot="16200000">
            <a:off x="2398509" y="3355197"/>
            <a:ext cx="188773" cy="216024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33A2851E-ADDB-4324-99C0-661DCA42F471}"/>
              </a:ext>
            </a:extLst>
          </p:cNvPr>
          <p:cNvSpPr/>
          <p:nvPr/>
        </p:nvSpPr>
        <p:spPr>
          <a:xfrm>
            <a:off x="1124742" y="4196916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1728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69" y="1782097"/>
            <a:ext cx="6221696" cy="6192688"/>
          </a:xfrm>
          <a:prstGeom prst="rect">
            <a:avLst/>
          </a:prstGeom>
        </p:spPr>
      </p:pic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3687228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4.2.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인증서 </a:t>
            </a:r>
            <a:r>
              <a:rPr lang="ko-KR" altLang="en-US" kern="0" dirty="0" err="1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로그인이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안돼요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(2/2)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" name="직사각형 157"/>
          <p:cNvSpPr/>
          <p:nvPr/>
        </p:nvSpPr>
        <p:spPr>
          <a:xfrm>
            <a:off x="1099399" y="4625132"/>
            <a:ext cx="940882" cy="59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64460A0-8611-408F-8787-DC21F1D8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447CD25-1476-4C7D-B56A-8605B04D50D0}"/>
              </a:ext>
            </a:extLst>
          </p:cNvPr>
          <p:cNvSpPr/>
          <p:nvPr/>
        </p:nvSpPr>
        <p:spPr>
          <a:xfrm>
            <a:off x="152636" y="1174321"/>
            <a:ext cx="6524569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삭제 완료 후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“2.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공인인증서 시스템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en-US" altLang="ko-KR" sz="1200" kern="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MagicLine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설치가 안되는 경우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항목 첫번째 라인의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여기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클릭하여 매직라인을 설치하신 후 다시 로그인을 하시면 됩니다</a:t>
            </a:r>
            <a:endParaRPr kumimoji="1" lang="en-US" altLang="ko-KR" sz="1200" kern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F3CC83A-7FD1-43A5-96A0-A58192167FF7}"/>
              </a:ext>
            </a:extLst>
          </p:cNvPr>
          <p:cNvSpPr/>
          <p:nvPr/>
        </p:nvSpPr>
        <p:spPr>
          <a:xfrm rot="16200000">
            <a:off x="2024843" y="4823915"/>
            <a:ext cx="252031" cy="32403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C0368A4D-EC94-4F3D-B627-A80A0F1E4A77}"/>
              </a:ext>
            </a:extLst>
          </p:cNvPr>
          <p:cNvSpPr/>
          <p:nvPr/>
        </p:nvSpPr>
        <p:spPr>
          <a:xfrm>
            <a:off x="1700808" y="4679897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8383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358145"/>
            <a:ext cx="1600200" cy="527403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35</a:t>
            </a:fld>
            <a:endParaRPr lang="ko-KR" altLang="en-US"/>
          </a:p>
        </p:txBody>
      </p:sp>
      <p:pic>
        <p:nvPicPr>
          <p:cNvPr id="5" name="Picture 2" descr="C:\Users\bang21c\Desktop\개인정보취급자준수사항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11"/>
            <a:ext cx="6857999" cy="990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627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78" y="2308233"/>
            <a:ext cx="5947915" cy="5722615"/>
          </a:xfrm>
          <a:prstGeom prst="rect">
            <a:avLst/>
          </a:prstGeom>
        </p:spPr>
      </p:pic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270138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1.1.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 방법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(1/12)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152636" y="1174321"/>
            <a:ext cx="652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웹 브라우저를 실행한 후에 주소 창에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“www.agrix.go.kr”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입력하여 홈페이지에 </a:t>
            </a:r>
            <a:endParaRPr kumimoji="1" lang="en-US" altLang="ko-KR" sz="1200" kern="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spc="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접속합니다</a:t>
            </a:r>
            <a:r>
              <a:rPr kumimoji="1" lang="en-US" altLang="ko-KR" sz="1200" kern="0" spc="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홈페이지 화면에서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농림사업 업무처리창구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클릭하여 인증서 로그인 화면으로 </a:t>
            </a:r>
            <a:endParaRPr kumimoji="1" lang="en-US" altLang="ko-KR" sz="1200" kern="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넘어갑니다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kumimoji="1" lang="ko-KR" altLang="en-US" sz="1200" kern="0" spc="50" dirty="0">
              <a:ln>
                <a:solidFill>
                  <a:prstClr val="white">
                    <a:alpha val="0"/>
                  </a:prstClr>
                </a:solidFill>
              </a:ln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2" name="직사각형 121"/>
          <p:cNvSpPr/>
          <p:nvPr/>
        </p:nvSpPr>
        <p:spPr>
          <a:xfrm rot="16200000">
            <a:off x="5092566" y="3034167"/>
            <a:ext cx="468051" cy="182144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24" name="타원 123"/>
          <p:cNvSpPr/>
          <p:nvPr/>
        </p:nvSpPr>
        <p:spPr>
          <a:xfrm>
            <a:off x="4293096" y="3584848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A40193D-FC60-4D54-9CC6-8C5FAE612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358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270138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1.1.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 방법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(2/12)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152636" y="1174321"/>
            <a:ext cx="652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kumimoji="1" lang="ko-KR" altLang="en-US" sz="1200" kern="0" spc="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인증서 로그인 화면에서 </a:t>
            </a:r>
            <a:r>
              <a:rPr kumimoji="1" lang="en-US" altLang="ko-KR" sz="1200" kern="0" spc="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spc="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신규 담당자 신청</a:t>
            </a:r>
            <a:r>
              <a:rPr kumimoji="1" lang="en-US" altLang="ko-KR" sz="1200" kern="0" spc="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en-US" altLang="ko-KR" sz="1200" kern="0" spc="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ko-KR" altLang="en-US" sz="1200" kern="0" spc="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메뉴를 클릭하여 회원가입 </a:t>
            </a:r>
            <a:endParaRPr kumimoji="1" lang="en-US" altLang="ko-KR" sz="1200" kern="0" spc="5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spc="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화면으로 </a:t>
            </a:r>
            <a:r>
              <a:rPr kumimoji="1" lang="ko-KR" altLang="en-US" sz="1200" kern="0" spc="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넘어갑니다</a:t>
            </a:r>
            <a:r>
              <a:rPr kumimoji="1" lang="en-US" altLang="ko-KR" sz="1200" kern="0" spc="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kumimoji="1" lang="ko-KR" altLang="en-US" sz="1200" kern="0" spc="50" dirty="0">
              <a:ln>
                <a:solidFill>
                  <a:prstClr val="white">
                    <a:alpha val="0"/>
                  </a:prstClr>
                </a:solidFill>
              </a:ln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2240362"/>
            <a:ext cx="5874704" cy="501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직사각형 23"/>
          <p:cNvSpPr/>
          <p:nvPr/>
        </p:nvSpPr>
        <p:spPr>
          <a:xfrm rot="16200000">
            <a:off x="4894381" y="3765916"/>
            <a:ext cx="964474" cy="100131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5" name="타원 24"/>
          <p:cNvSpPr/>
          <p:nvPr/>
        </p:nvSpPr>
        <p:spPr>
          <a:xfrm>
            <a:off x="4751704" y="3640320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E1D8F10-4C85-4189-A013-06B0971E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2022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/>
          <a:srcRect l="3401" t="12919" r="4190" b="36241"/>
          <a:stretch/>
        </p:blipFill>
        <p:spPr>
          <a:xfrm>
            <a:off x="476671" y="2204479"/>
            <a:ext cx="6013581" cy="28205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45" y="7617294"/>
            <a:ext cx="1001815" cy="100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270138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1.1.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 방법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(3/12)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152637" y="1174321"/>
            <a:ext cx="65887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회원가입 화면에서 </a:t>
            </a:r>
            <a:r>
              <a:rPr kumimoji="1" lang="ko-KR" altLang="en-US" sz="1200" kern="0" spc="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중복회원 가입 여부 및 실명확인을 위해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부분에 소속을 </a:t>
            </a:r>
            <a:endParaRPr kumimoji="1" lang="en-US" altLang="ko-KR" sz="1200" kern="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선택하고</a:t>
            </a:r>
            <a:r>
              <a:rPr kumimoji="1" lang="en-US" altLang="ko-KR" sz="12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ko-KR" altLang="en-US" sz="12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개인정보를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입력합니다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kumimoji="1" lang="en-US" altLang="ko-KR" sz="1200" kern="0" spc="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kumimoji="1" lang="ko-KR" altLang="en-US" sz="1200" kern="0" spc="50" dirty="0">
              <a:ln>
                <a:solidFill>
                  <a:prstClr val="white">
                    <a:alpha val="0"/>
                  </a:prstClr>
                </a:solidFill>
              </a:ln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 rot="16200000">
            <a:off x="3140706" y="1710789"/>
            <a:ext cx="684077" cy="568128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5" name="타원 24"/>
          <p:cNvSpPr/>
          <p:nvPr/>
        </p:nvSpPr>
        <p:spPr>
          <a:xfrm>
            <a:off x="476672" y="4052900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4" name="그룹 64">
            <a:extLst>
              <a:ext uri="{FF2B5EF4-FFF2-40B4-BE49-F238E27FC236}">
                <a16:creationId xmlns:a16="http://schemas.microsoft.com/office/drawing/2014/main" id="{DCA5C7C3-AA57-4637-B4AD-3E6DE43A1522}"/>
              </a:ext>
            </a:extLst>
          </p:cNvPr>
          <p:cNvGrpSpPr>
            <a:grpSpLocks/>
          </p:cNvGrpSpPr>
          <p:nvPr/>
        </p:nvGrpSpPr>
        <p:grpSpPr bwMode="auto">
          <a:xfrm>
            <a:off x="1257236" y="7617294"/>
            <a:ext cx="5163198" cy="1008114"/>
            <a:chOff x="1145162" y="9582205"/>
            <a:chExt cx="5274689" cy="644596"/>
          </a:xfrm>
        </p:grpSpPr>
        <p:sp>
          <p:nvSpPr>
            <p:cNvPr id="35" name="AutoShape 261">
              <a:extLst>
                <a:ext uri="{FF2B5EF4-FFF2-40B4-BE49-F238E27FC236}">
                  <a16:creationId xmlns:a16="http://schemas.microsoft.com/office/drawing/2014/main" id="{F82D1EAF-66AF-4FE0-AF1A-D07AD3B57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162" y="9582205"/>
              <a:ext cx="5274689" cy="644596"/>
            </a:xfrm>
            <a:prstGeom prst="roundRect">
              <a:avLst>
                <a:gd name="adj" fmla="val 4514"/>
              </a:avLst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none" w="sm" len="sm"/>
                </a14:hiddenLine>
              </a:ext>
            </a:extLst>
          </p:spPr>
          <p:txBody>
            <a:bodyPr wrap="none" lIns="0" tIns="45715" rIns="0" bIns="45715" anchor="ctr"/>
            <a:lstStyle>
              <a:lvl1pPr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9pPr>
            </a:lstStyle>
            <a:p>
              <a:endParaRPr lang="ko-KR" altLang="ko-KR" sz="12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7" name="TextBox 27">
              <a:extLst>
                <a:ext uri="{FF2B5EF4-FFF2-40B4-BE49-F238E27FC236}">
                  <a16:creationId xmlns:a16="http://schemas.microsoft.com/office/drawing/2014/main" id="{8E3DF8FA-B36A-4E62-B6DF-27AD45670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8405" y="9710515"/>
              <a:ext cx="5082300" cy="28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33350" indent="-133350" defTabSz="820738"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1pPr>
              <a:lvl2pPr marL="742950" indent="-285750" defTabSz="820738"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2pPr>
              <a:lvl3pPr marL="1143000" indent="-228600" defTabSz="820738"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3pPr>
              <a:lvl4pPr marL="1600200" indent="-228600" defTabSz="820738"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4pPr>
              <a:lvl5pPr marL="2057400" indent="-228600" defTabSz="820738"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1000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</a:pPr>
              <a:r>
                <a:rPr lang="ko-KR" altLang="en-US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공공기관은 한국농어촌공사</a:t>
              </a:r>
              <a:r>
                <a:rPr lang="en-US" altLang="ko-KR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한국농수산식품유통공사</a:t>
              </a:r>
              <a:r>
                <a:rPr lang="en-US" altLang="ko-KR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en-US" altLang="ko-KR" sz="900" dirty="0" err="1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aT</a:t>
              </a:r>
              <a:r>
                <a:rPr lang="en-US" altLang="ko-KR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), </a:t>
              </a:r>
              <a:r>
                <a:rPr lang="ko-KR" altLang="en-US" sz="900" dirty="0" err="1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농업정책보험금융원</a:t>
              </a:r>
              <a:r>
                <a:rPr lang="ko-KR" altLang="en-US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등을 포함합니다</a:t>
              </a:r>
              <a:r>
                <a:rPr lang="en-US" altLang="ko-KR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</a:p>
            <a:p>
              <a:pPr>
                <a:spcBef>
                  <a:spcPct val="10000"/>
                </a:spcBef>
                <a:spcAft>
                  <a:spcPct val="1000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</a:pPr>
              <a:r>
                <a:rPr lang="ko-KR" altLang="en-US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단체</a:t>
              </a:r>
              <a:r>
                <a:rPr lang="en-US" altLang="ko-KR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법인</a:t>
              </a:r>
              <a:r>
                <a:rPr lang="en-US" altLang="ko-KR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협회</a:t>
              </a:r>
              <a:r>
                <a:rPr lang="en-US" altLang="ko-KR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는 농협중앙회</a:t>
              </a:r>
              <a:r>
                <a:rPr lang="en-US" altLang="ko-KR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농협은행</a:t>
              </a:r>
              <a:r>
                <a:rPr lang="en-US" altLang="ko-KR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비료협회</a:t>
              </a:r>
              <a:r>
                <a:rPr lang="en-US" altLang="ko-KR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사료협회 등을 포함합니다</a:t>
              </a:r>
              <a:r>
                <a:rPr lang="en-US" altLang="ko-KR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6DAD786-D82C-4B38-9C39-C85F3A33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265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270138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1.1.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 방법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(4/12)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152636" y="1174321"/>
            <a:ext cx="65245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이용약관 안내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 수집이용 동의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읽고 난 후 동의 버튼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</a:t>
            </a:r>
            <a:endParaRPr kumimoji="1" lang="en-US" altLang="ko-KR" sz="1200" kern="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체크합니다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모든 항목에 동의를 체크한 후에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확인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클릭합니다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241420"/>
            <a:ext cx="6416557" cy="497983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직사각형 27"/>
          <p:cNvSpPr/>
          <p:nvPr/>
        </p:nvSpPr>
        <p:spPr>
          <a:xfrm rot="16200000">
            <a:off x="722699" y="3362820"/>
            <a:ext cx="252028" cy="112813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0" name="직사각형 29"/>
          <p:cNvSpPr/>
          <p:nvPr/>
        </p:nvSpPr>
        <p:spPr>
          <a:xfrm rot="16200000">
            <a:off x="1452975" y="4657425"/>
            <a:ext cx="360040" cy="267938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2" name="직사각형 31"/>
          <p:cNvSpPr/>
          <p:nvPr/>
        </p:nvSpPr>
        <p:spPr>
          <a:xfrm rot="16200000">
            <a:off x="1304840" y="5362552"/>
            <a:ext cx="360040" cy="223142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6" name="직사각형 35"/>
          <p:cNvSpPr/>
          <p:nvPr/>
        </p:nvSpPr>
        <p:spPr>
          <a:xfrm rot="16200000">
            <a:off x="2687186" y="6476533"/>
            <a:ext cx="360040" cy="108548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9" name="타원 38"/>
          <p:cNvSpPr/>
          <p:nvPr/>
        </p:nvSpPr>
        <p:spPr>
          <a:xfrm>
            <a:off x="161872" y="3674858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2867206" y="5691081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222965" y="6532269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2201686" y="7095238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89080BE6-CC5B-4022-AB5A-07AD2B28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7410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270138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1.1.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 방법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(5/12)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152636" y="1174321"/>
            <a:ext cx="6524569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인증서 비밀번호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란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에 비밀번호를 입력하고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확인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클릭합니다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379" y="2241420"/>
            <a:ext cx="5799095" cy="497983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직사각형 27"/>
          <p:cNvSpPr/>
          <p:nvPr/>
        </p:nvSpPr>
        <p:spPr>
          <a:xfrm rot="16200000">
            <a:off x="3526072" y="4563112"/>
            <a:ext cx="252028" cy="135402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0" name="직사각형 29"/>
          <p:cNvSpPr/>
          <p:nvPr/>
        </p:nvSpPr>
        <p:spPr>
          <a:xfrm rot="16200000">
            <a:off x="2996281" y="5159353"/>
            <a:ext cx="193933" cy="74351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9" name="타원 38"/>
          <p:cNvSpPr/>
          <p:nvPr/>
        </p:nvSpPr>
        <p:spPr>
          <a:xfrm>
            <a:off x="2852297" y="4988098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2420888" y="5385048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FB5C8C3-2706-4A85-8AD5-20BC51102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07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270138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1.1.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 방법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(6/12)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152636" y="1174321"/>
            <a:ext cx="6524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아이디 중복확인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을 클릭하여 아이디 중복확인을 합니다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사용 가능한 아이디 확인 후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확인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을 클릭하여 팝업창을 닫습니다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704" y="2144688"/>
            <a:ext cx="5256584" cy="667715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직사각형 27"/>
          <p:cNvSpPr/>
          <p:nvPr/>
        </p:nvSpPr>
        <p:spPr>
          <a:xfrm rot="16200000">
            <a:off x="3487766" y="4390179"/>
            <a:ext cx="193935" cy="74351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9" name="타원 38"/>
          <p:cNvSpPr/>
          <p:nvPr/>
        </p:nvSpPr>
        <p:spPr>
          <a:xfrm>
            <a:off x="3003431" y="4412940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FE2F45D-ED61-49AA-8A5E-6E4C403BC6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431" y="5047097"/>
            <a:ext cx="3753937" cy="1935169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4D54CAE8-0195-45B1-B667-BA96EEF51B00}"/>
              </a:ext>
            </a:extLst>
          </p:cNvPr>
          <p:cNvSpPr/>
          <p:nvPr/>
        </p:nvSpPr>
        <p:spPr>
          <a:xfrm rot="16200000">
            <a:off x="6101006" y="6375108"/>
            <a:ext cx="202933" cy="62525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7AC67D2A-DB38-4899-A622-564F148997A6}"/>
              </a:ext>
            </a:extLst>
          </p:cNvPr>
          <p:cNvSpPr/>
          <p:nvPr/>
        </p:nvSpPr>
        <p:spPr>
          <a:xfrm>
            <a:off x="5589240" y="6537176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02996E-3D12-4A47-BAD3-FA4E9B88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cxnSp>
        <p:nvCxnSpPr>
          <p:cNvPr id="19" name="연결선: 구부러짐 18">
            <a:extLst>
              <a:ext uri="{FF2B5EF4-FFF2-40B4-BE49-F238E27FC236}">
                <a16:creationId xmlns:a16="http://schemas.microsoft.com/office/drawing/2014/main" id="{515E0676-2DDE-4FB2-846B-654F28D9F643}"/>
              </a:ext>
            </a:extLst>
          </p:cNvPr>
          <p:cNvCxnSpPr>
            <a:cxnSpLocks/>
          </p:cNvCxnSpPr>
          <p:nvPr/>
        </p:nvCxnSpPr>
        <p:spPr>
          <a:xfrm rot="5400000">
            <a:off x="3088743" y="4936778"/>
            <a:ext cx="526145" cy="370395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93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</TotalTime>
  <Words>1482</Words>
  <Application>Microsoft Office PowerPoint</Application>
  <PresentationFormat>A4 용지(210x297mm)</PresentationFormat>
  <Paragraphs>312</Paragraphs>
  <Slides>35</Slides>
  <Notes>28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41" baseType="lpstr">
      <vt:lpstr>Monotype Sorts</vt:lpstr>
      <vt:lpstr>나눔고딕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R&amp;D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user</cp:lastModifiedBy>
  <cp:revision>381</cp:revision>
  <cp:lastPrinted>2018-11-06T13:46:27Z</cp:lastPrinted>
  <dcterms:created xsi:type="dcterms:W3CDTF">2006-10-05T04:04:58Z</dcterms:created>
  <dcterms:modified xsi:type="dcterms:W3CDTF">2019-11-14T07:13:06Z</dcterms:modified>
</cp:coreProperties>
</file>